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5"/>
  </p:notesMasterIdLst>
  <p:sldIdLst>
    <p:sldId id="257" r:id="rId2"/>
    <p:sldId id="277" r:id="rId3"/>
    <p:sldId id="306" r:id="rId4"/>
    <p:sldId id="279" r:id="rId5"/>
    <p:sldId id="376" r:id="rId6"/>
    <p:sldId id="313" r:id="rId7"/>
    <p:sldId id="280" r:id="rId8"/>
    <p:sldId id="284" r:id="rId9"/>
    <p:sldId id="364" r:id="rId10"/>
    <p:sldId id="283" r:id="rId11"/>
    <p:sldId id="303" r:id="rId12"/>
    <p:sldId id="361" r:id="rId13"/>
    <p:sldId id="307" r:id="rId14"/>
    <p:sldId id="318" r:id="rId15"/>
    <p:sldId id="310" r:id="rId16"/>
    <p:sldId id="346" r:id="rId17"/>
    <p:sldId id="311" r:id="rId18"/>
    <p:sldId id="269" r:id="rId19"/>
    <p:sldId id="336" r:id="rId20"/>
    <p:sldId id="316" r:id="rId21"/>
    <p:sldId id="314" r:id="rId22"/>
    <p:sldId id="298" r:id="rId23"/>
    <p:sldId id="334" r:id="rId24"/>
    <p:sldId id="363" r:id="rId25"/>
    <p:sldId id="326" r:id="rId26"/>
    <p:sldId id="342" r:id="rId27"/>
    <p:sldId id="357" r:id="rId28"/>
    <p:sldId id="312" r:id="rId29"/>
    <p:sldId id="372" r:id="rId30"/>
    <p:sldId id="319" r:id="rId31"/>
    <p:sldId id="355" r:id="rId32"/>
    <p:sldId id="289" r:id="rId33"/>
    <p:sldId id="343" r:id="rId34"/>
    <p:sldId id="337" r:id="rId35"/>
    <p:sldId id="344" r:id="rId36"/>
    <p:sldId id="358" r:id="rId37"/>
    <p:sldId id="267" r:id="rId38"/>
    <p:sldId id="259" r:id="rId39"/>
    <p:sldId id="305" r:id="rId40"/>
    <p:sldId id="349" r:id="rId41"/>
    <p:sldId id="350" r:id="rId42"/>
    <p:sldId id="378" r:id="rId43"/>
    <p:sldId id="377" r:id="rId44"/>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D04CEC2A-A4A9-4ED3-B19A-9B166AB11E0A}">
          <p14:sldIdLst>
            <p14:sldId id="257"/>
            <p14:sldId id="277"/>
            <p14:sldId id="306"/>
            <p14:sldId id="279"/>
            <p14:sldId id="376"/>
            <p14:sldId id="313"/>
            <p14:sldId id="280"/>
            <p14:sldId id="284"/>
            <p14:sldId id="364"/>
            <p14:sldId id="283"/>
            <p14:sldId id="303"/>
            <p14:sldId id="361"/>
            <p14:sldId id="307"/>
            <p14:sldId id="318"/>
            <p14:sldId id="310"/>
            <p14:sldId id="346"/>
            <p14:sldId id="311"/>
            <p14:sldId id="269"/>
            <p14:sldId id="336"/>
            <p14:sldId id="316"/>
            <p14:sldId id="314"/>
            <p14:sldId id="298"/>
            <p14:sldId id="334"/>
            <p14:sldId id="363"/>
            <p14:sldId id="326"/>
            <p14:sldId id="342"/>
            <p14:sldId id="357"/>
            <p14:sldId id="312"/>
            <p14:sldId id="372"/>
            <p14:sldId id="319"/>
            <p14:sldId id="355"/>
            <p14:sldId id="289"/>
            <p14:sldId id="343"/>
            <p14:sldId id="337"/>
            <p14:sldId id="344"/>
            <p14:sldId id="358"/>
            <p14:sldId id="267"/>
            <p14:sldId id="259"/>
            <p14:sldId id="305"/>
            <p14:sldId id="349"/>
            <p14:sldId id="350"/>
            <p14:sldId id="378"/>
            <p14:sldId id="377"/>
          </p14:sldIdLst>
        </p14:section>
      </p14:section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61120" autoAdjust="0"/>
  </p:normalViewPr>
  <p:slideViewPr>
    <p:cSldViewPr>
      <p:cViewPr varScale="1">
        <p:scale>
          <a:sx n="42" d="100"/>
          <a:sy n="42" d="100"/>
        </p:scale>
        <p:origin x="-2082" y="-108"/>
      </p:cViewPr>
      <p:guideLst>
        <p:guide orient="horz" pos="2160"/>
        <p:guide pos="2880"/>
      </p:guideLst>
    </p:cSldViewPr>
  </p:slideViewPr>
  <p:notesTextViewPr>
    <p:cViewPr>
      <p:scale>
        <a:sx n="1" d="1"/>
        <a:sy n="1" d="1"/>
      </p:scale>
      <p:origin x="0" y="0"/>
    </p:cViewPr>
  </p:notesTextViewPr>
  <p:sorterViewPr>
    <p:cViewPr>
      <p:scale>
        <a:sx n="100" d="100"/>
        <a:sy n="100" d="100"/>
      </p:scale>
      <p:origin x="0" y="3042"/>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theme" Target="theme/theme1.xml"/><Relationship Id="rId8" Type="http://schemas.openxmlformats.org/officeDocument/2006/relationships/slide" Target="slides/slide7.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7B5F5C62-F65E-499A-99CE-BA495DE0ADE9}" type="doc">
      <dgm:prSet loTypeId="urn:microsoft.com/office/officeart/2005/8/layout/gear1" loCatId="process" qsTypeId="urn:microsoft.com/office/officeart/2005/8/quickstyle/simple1" qsCatId="simple" csTypeId="urn:microsoft.com/office/officeart/2005/8/colors/accent1_2" csCatId="accent1" phldr="1"/>
      <dgm:spPr/>
    </dgm:pt>
    <dgm:pt modelId="{BB255728-03BF-4A8A-A583-A3FE9D682EF8}">
      <dgm:prSet phldrT="[Text]"/>
      <dgm:spPr/>
      <dgm:t>
        <a:bodyPr/>
        <a:lstStyle/>
        <a:p>
          <a:r>
            <a:rPr lang="en-GB" dirty="0" smtClean="0"/>
            <a:t>People</a:t>
          </a:r>
          <a:endParaRPr lang="en-GB" dirty="0"/>
        </a:p>
      </dgm:t>
    </dgm:pt>
    <dgm:pt modelId="{2E1497F0-B0C6-4423-9139-518DB428B9C6}" type="parTrans" cxnId="{37EFAA4E-D4DD-4501-B973-F2AC210C89A8}">
      <dgm:prSet/>
      <dgm:spPr/>
      <dgm:t>
        <a:bodyPr/>
        <a:lstStyle/>
        <a:p>
          <a:endParaRPr lang="en-GB"/>
        </a:p>
      </dgm:t>
    </dgm:pt>
    <dgm:pt modelId="{EFC13D5E-E070-4F9D-B3A0-6610FB7B895B}" type="sibTrans" cxnId="{37EFAA4E-D4DD-4501-B973-F2AC210C89A8}">
      <dgm:prSet/>
      <dgm:spPr/>
      <dgm:t>
        <a:bodyPr/>
        <a:lstStyle/>
        <a:p>
          <a:endParaRPr lang="en-GB"/>
        </a:p>
      </dgm:t>
    </dgm:pt>
    <dgm:pt modelId="{90DAA262-A39F-4A59-B5EF-1A3BDE89EAD0}">
      <dgm:prSet phldrT="[Text]"/>
      <dgm:spPr/>
      <dgm:t>
        <a:bodyPr/>
        <a:lstStyle/>
        <a:p>
          <a:r>
            <a:rPr lang="en-GB" dirty="0" smtClean="0"/>
            <a:t>Processes</a:t>
          </a:r>
          <a:endParaRPr lang="en-GB" dirty="0"/>
        </a:p>
      </dgm:t>
    </dgm:pt>
    <dgm:pt modelId="{09884882-9908-41BF-812F-06F3C967E965}" type="parTrans" cxnId="{6EA2B541-927F-4872-AA69-94B695165CBD}">
      <dgm:prSet/>
      <dgm:spPr/>
      <dgm:t>
        <a:bodyPr/>
        <a:lstStyle/>
        <a:p>
          <a:endParaRPr lang="en-GB"/>
        </a:p>
      </dgm:t>
    </dgm:pt>
    <dgm:pt modelId="{C25CA8EE-A94B-4569-9031-5642B335266D}" type="sibTrans" cxnId="{6EA2B541-927F-4872-AA69-94B695165CBD}">
      <dgm:prSet/>
      <dgm:spPr/>
      <dgm:t>
        <a:bodyPr/>
        <a:lstStyle/>
        <a:p>
          <a:endParaRPr lang="en-GB"/>
        </a:p>
      </dgm:t>
    </dgm:pt>
    <dgm:pt modelId="{5E28233B-DE25-4554-87D2-155E540A5140}">
      <dgm:prSet phldrT="[Text]"/>
      <dgm:spPr/>
      <dgm:t>
        <a:bodyPr/>
        <a:lstStyle/>
        <a:p>
          <a:r>
            <a:rPr lang="en-GB" dirty="0" smtClean="0"/>
            <a:t>Assets</a:t>
          </a:r>
          <a:endParaRPr lang="en-GB" dirty="0"/>
        </a:p>
      </dgm:t>
    </dgm:pt>
    <dgm:pt modelId="{1AC22CC8-53E0-4308-9A24-7C83CFD06090}" type="parTrans" cxnId="{E5FB384C-DFBE-46CE-9165-AE12EAA2526C}">
      <dgm:prSet/>
      <dgm:spPr/>
      <dgm:t>
        <a:bodyPr/>
        <a:lstStyle/>
        <a:p>
          <a:endParaRPr lang="en-GB"/>
        </a:p>
      </dgm:t>
    </dgm:pt>
    <dgm:pt modelId="{015240F6-82CA-4004-B163-EA5E82362D94}" type="sibTrans" cxnId="{E5FB384C-DFBE-46CE-9165-AE12EAA2526C}">
      <dgm:prSet/>
      <dgm:spPr/>
      <dgm:t>
        <a:bodyPr/>
        <a:lstStyle/>
        <a:p>
          <a:endParaRPr lang="en-GB"/>
        </a:p>
      </dgm:t>
    </dgm:pt>
    <dgm:pt modelId="{3E79C1CC-8F75-4CEF-AA30-8141366B0E9C}" type="pres">
      <dgm:prSet presAssocID="{7B5F5C62-F65E-499A-99CE-BA495DE0ADE9}" presName="composite" presStyleCnt="0">
        <dgm:presLayoutVars>
          <dgm:chMax val="3"/>
          <dgm:animLvl val="lvl"/>
          <dgm:resizeHandles val="exact"/>
        </dgm:presLayoutVars>
      </dgm:prSet>
      <dgm:spPr/>
    </dgm:pt>
    <dgm:pt modelId="{39D0A188-9034-416A-8716-CDBA338AF289}" type="pres">
      <dgm:prSet presAssocID="{BB255728-03BF-4A8A-A583-A3FE9D682EF8}" presName="gear1" presStyleLbl="node1" presStyleIdx="0" presStyleCnt="3">
        <dgm:presLayoutVars>
          <dgm:chMax val="1"/>
          <dgm:bulletEnabled val="1"/>
        </dgm:presLayoutVars>
      </dgm:prSet>
      <dgm:spPr/>
      <dgm:t>
        <a:bodyPr/>
        <a:lstStyle/>
        <a:p>
          <a:endParaRPr lang="en-GB"/>
        </a:p>
      </dgm:t>
    </dgm:pt>
    <dgm:pt modelId="{4DF354A1-6EDF-407B-ADF7-AFFB3FEE7BA6}" type="pres">
      <dgm:prSet presAssocID="{BB255728-03BF-4A8A-A583-A3FE9D682EF8}" presName="gear1srcNode" presStyleLbl="node1" presStyleIdx="0" presStyleCnt="3"/>
      <dgm:spPr/>
      <dgm:t>
        <a:bodyPr/>
        <a:lstStyle/>
        <a:p>
          <a:endParaRPr lang="en-GB"/>
        </a:p>
      </dgm:t>
    </dgm:pt>
    <dgm:pt modelId="{DEAAA175-269A-42FC-BCEF-89DE12E80BF5}" type="pres">
      <dgm:prSet presAssocID="{BB255728-03BF-4A8A-A583-A3FE9D682EF8}" presName="gear1dstNode" presStyleLbl="node1" presStyleIdx="0" presStyleCnt="3"/>
      <dgm:spPr/>
      <dgm:t>
        <a:bodyPr/>
        <a:lstStyle/>
        <a:p>
          <a:endParaRPr lang="en-GB"/>
        </a:p>
      </dgm:t>
    </dgm:pt>
    <dgm:pt modelId="{38B57760-8656-4CEC-9AAD-D2B55B8FF4E0}" type="pres">
      <dgm:prSet presAssocID="{90DAA262-A39F-4A59-B5EF-1A3BDE89EAD0}" presName="gear2" presStyleLbl="node1" presStyleIdx="1" presStyleCnt="3">
        <dgm:presLayoutVars>
          <dgm:chMax val="1"/>
          <dgm:bulletEnabled val="1"/>
        </dgm:presLayoutVars>
      </dgm:prSet>
      <dgm:spPr/>
      <dgm:t>
        <a:bodyPr/>
        <a:lstStyle/>
        <a:p>
          <a:endParaRPr lang="en-GB"/>
        </a:p>
      </dgm:t>
    </dgm:pt>
    <dgm:pt modelId="{B7600468-CE21-4475-93B7-F6FBEC0B19B1}" type="pres">
      <dgm:prSet presAssocID="{90DAA262-A39F-4A59-B5EF-1A3BDE89EAD0}" presName="gear2srcNode" presStyleLbl="node1" presStyleIdx="1" presStyleCnt="3"/>
      <dgm:spPr/>
      <dgm:t>
        <a:bodyPr/>
        <a:lstStyle/>
        <a:p>
          <a:endParaRPr lang="en-GB"/>
        </a:p>
      </dgm:t>
    </dgm:pt>
    <dgm:pt modelId="{BFF07F46-AAC7-4C3F-9551-EC1CE5DC18BC}" type="pres">
      <dgm:prSet presAssocID="{90DAA262-A39F-4A59-B5EF-1A3BDE89EAD0}" presName="gear2dstNode" presStyleLbl="node1" presStyleIdx="1" presStyleCnt="3"/>
      <dgm:spPr/>
      <dgm:t>
        <a:bodyPr/>
        <a:lstStyle/>
        <a:p>
          <a:endParaRPr lang="en-GB"/>
        </a:p>
      </dgm:t>
    </dgm:pt>
    <dgm:pt modelId="{2014B73F-7F48-4A21-827D-A19D0C8550B6}" type="pres">
      <dgm:prSet presAssocID="{5E28233B-DE25-4554-87D2-155E540A5140}" presName="gear3" presStyleLbl="node1" presStyleIdx="2" presStyleCnt="3"/>
      <dgm:spPr/>
      <dgm:t>
        <a:bodyPr/>
        <a:lstStyle/>
        <a:p>
          <a:endParaRPr lang="en-GB"/>
        </a:p>
      </dgm:t>
    </dgm:pt>
    <dgm:pt modelId="{A488A095-988F-4165-83E6-85B2B2EF96D2}" type="pres">
      <dgm:prSet presAssocID="{5E28233B-DE25-4554-87D2-155E540A5140}" presName="gear3tx" presStyleLbl="node1" presStyleIdx="2" presStyleCnt="3">
        <dgm:presLayoutVars>
          <dgm:chMax val="1"/>
          <dgm:bulletEnabled val="1"/>
        </dgm:presLayoutVars>
      </dgm:prSet>
      <dgm:spPr/>
      <dgm:t>
        <a:bodyPr/>
        <a:lstStyle/>
        <a:p>
          <a:endParaRPr lang="en-GB"/>
        </a:p>
      </dgm:t>
    </dgm:pt>
    <dgm:pt modelId="{6BED2AC3-20EB-4B70-8FCF-34B42A986BF2}" type="pres">
      <dgm:prSet presAssocID="{5E28233B-DE25-4554-87D2-155E540A5140}" presName="gear3srcNode" presStyleLbl="node1" presStyleIdx="2" presStyleCnt="3"/>
      <dgm:spPr/>
      <dgm:t>
        <a:bodyPr/>
        <a:lstStyle/>
        <a:p>
          <a:endParaRPr lang="en-GB"/>
        </a:p>
      </dgm:t>
    </dgm:pt>
    <dgm:pt modelId="{84077B86-29F9-4D3F-B16A-EB8D0029CE4B}" type="pres">
      <dgm:prSet presAssocID="{5E28233B-DE25-4554-87D2-155E540A5140}" presName="gear3dstNode" presStyleLbl="node1" presStyleIdx="2" presStyleCnt="3"/>
      <dgm:spPr/>
      <dgm:t>
        <a:bodyPr/>
        <a:lstStyle/>
        <a:p>
          <a:endParaRPr lang="en-GB"/>
        </a:p>
      </dgm:t>
    </dgm:pt>
    <dgm:pt modelId="{FEACC6EE-52A3-405F-A20F-EE965F651221}" type="pres">
      <dgm:prSet presAssocID="{EFC13D5E-E070-4F9D-B3A0-6610FB7B895B}" presName="connector1" presStyleLbl="sibTrans2D1" presStyleIdx="0" presStyleCnt="3"/>
      <dgm:spPr/>
      <dgm:t>
        <a:bodyPr/>
        <a:lstStyle/>
        <a:p>
          <a:endParaRPr lang="en-GB"/>
        </a:p>
      </dgm:t>
    </dgm:pt>
    <dgm:pt modelId="{BAFE5647-1F64-4E76-B63B-D3F644ABE0B9}" type="pres">
      <dgm:prSet presAssocID="{C25CA8EE-A94B-4569-9031-5642B335266D}" presName="connector2" presStyleLbl="sibTrans2D1" presStyleIdx="1" presStyleCnt="3"/>
      <dgm:spPr/>
      <dgm:t>
        <a:bodyPr/>
        <a:lstStyle/>
        <a:p>
          <a:endParaRPr lang="en-GB"/>
        </a:p>
      </dgm:t>
    </dgm:pt>
    <dgm:pt modelId="{F614D69D-C214-453D-B836-F9134E046815}" type="pres">
      <dgm:prSet presAssocID="{015240F6-82CA-4004-B163-EA5E82362D94}" presName="connector3" presStyleLbl="sibTrans2D1" presStyleIdx="2" presStyleCnt="3"/>
      <dgm:spPr/>
      <dgm:t>
        <a:bodyPr/>
        <a:lstStyle/>
        <a:p>
          <a:endParaRPr lang="en-GB"/>
        </a:p>
      </dgm:t>
    </dgm:pt>
  </dgm:ptLst>
  <dgm:cxnLst>
    <dgm:cxn modelId="{8672C596-D69A-4639-8207-5C9E5D354C92}" type="presOf" srcId="{90DAA262-A39F-4A59-B5EF-1A3BDE89EAD0}" destId="{38B57760-8656-4CEC-9AAD-D2B55B8FF4E0}" srcOrd="0" destOrd="0" presId="urn:microsoft.com/office/officeart/2005/8/layout/gear1"/>
    <dgm:cxn modelId="{B4872245-9E3E-42B4-BCD7-CFA9388EA03D}" type="presOf" srcId="{BB255728-03BF-4A8A-A583-A3FE9D682EF8}" destId="{39D0A188-9034-416A-8716-CDBA338AF289}" srcOrd="0" destOrd="0" presId="urn:microsoft.com/office/officeart/2005/8/layout/gear1"/>
    <dgm:cxn modelId="{207DA55B-7A99-4231-AB5D-CE07890A5002}" type="presOf" srcId="{90DAA262-A39F-4A59-B5EF-1A3BDE89EAD0}" destId="{B7600468-CE21-4475-93B7-F6FBEC0B19B1}" srcOrd="1" destOrd="0" presId="urn:microsoft.com/office/officeart/2005/8/layout/gear1"/>
    <dgm:cxn modelId="{F22B7269-7FEE-4287-8539-3F7B56D23162}" type="presOf" srcId="{015240F6-82CA-4004-B163-EA5E82362D94}" destId="{F614D69D-C214-453D-B836-F9134E046815}" srcOrd="0" destOrd="0" presId="urn:microsoft.com/office/officeart/2005/8/layout/gear1"/>
    <dgm:cxn modelId="{A6FA29CB-5BF2-4B58-84B1-9B11C0943CAD}" type="presOf" srcId="{EFC13D5E-E070-4F9D-B3A0-6610FB7B895B}" destId="{FEACC6EE-52A3-405F-A20F-EE965F651221}" srcOrd="0" destOrd="0" presId="urn:microsoft.com/office/officeart/2005/8/layout/gear1"/>
    <dgm:cxn modelId="{36BD4D10-1038-44FC-9C61-3F870D9A9C2F}" type="presOf" srcId="{C25CA8EE-A94B-4569-9031-5642B335266D}" destId="{BAFE5647-1F64-4E76-B63B-D3F644ABE0B9}" srcOrd="0" destOrd="0" presId="urn:microsoft.com/office/officeart/2005/8/layout/gear1"/>
    <dgm:cxn modelId="{0902F4E2-A6AD-4D0A-9932-91E86843759F}" type="presOf" srcId="{7B5F5C62-F65E-499A-99CE-BA495DE0ADE9}" destId="{3E79C1CC-8F75-4CEF-AA30-8141366B0E9C}" srcOrd="0" destOrd="0" presId="urn:microsoft.com/office/officeart/2005/8/layout/gear1"/>
    <dgm:cxn modelId="{77932922-8817-4557-9DBB-E565E9DFC776}" type="presOf" srcId="{5E28233B-DE25-4554-87D2-155E540A5140}" destId="{2014B73F-7F48-4A21-827D-A19D0C8550B6}" srcOrd="0" destOrd="0" presId="urn:microsoft.com/office/officeart/2005/8/layout/gear1"/>
    <dgm:cxn modelId="{373C1F42-2F82-4BAA-B2D9-EAFAD65449B4}" type="presOf" srcId="{5E28233B-DE25-4554-87D2-155E540A5140}" destId="{6BED2AC3-20EB-4B70-8FCF-34B42A986BF2}" srcOrd="2" destOrd="0" presId="urn:microsoft.com/office/officeart/2005/8/layout/gear1"/>
    <dgm:cxn modelId="{72385A75-CC58-4D17-8DEE-8848A2707909}" type="presOf" srcId="{5E28233B-DE25-4554-87D2-155E540A5140}" destId="{A488A095-988F-4165-83E6-85B2B2EF96D2}" srcOrd="1" destOrd="0" presId="urn:microsoft.com/office/officeart/2005/8/layout/gear1"/>
    <dgm:cxn modelId="{C6CCE1D1-92A2-4B71-86F4-D8CD3F696ADB}" type="presOf" srcId="{BB255728-03BF-4A8A-A583-A3FE9D682EF8}" destId="{4DF354A1-6EDF-407B-ADF7-AFFB3FEE7BA6}" srcOrd="1" destOrd="0" presId="urn:microsoft.com/office/officeart/2005/8/layout/gear1"/>
    <dgm:cxn modelId="{F1FDC531-9F15-4DF4-B5E7-3CEE0105F2F1}" type="presOf" srcId="{5E28233B-DE25-4554-87D2-155E540A5140}" destId="{84077B86-29F9-4D3F-B16A-EB8D0029CE4B}" srcOrd="3" destOrd="0" presId="urn:microsoft.com/office/officeart/2005/8/layout/gear1"/>
    <dgm:cxn modelId="{6EA2B541-927F-4872-AA69-94B695165CBD}" srcId="{7B5F5C62-F65E-499A-99CE-BA495DE0ADE9}" destId="{90DAA262-A39F-4A59-B5EF-1A3BDE89EAD0}" srcOrd="1" destOrd="0" parTransId="{09884882-9908-41BF-812F-06F3C967E965}" sibTransId="{C25CA8EE-A94B-4569-9031-5642B335266D}"/>
    <dgm:cxn modelId="{416879A3-8F12-4915-83C6-5DA6EB71646E}" type="presOf" srcId="{90DAA262-A39F-4A59-B5EF-1A3BDE89EAD0}" destId="{BFF07F46-AAC7-4C3F-9551-EC1CE5DC18BC}" srcOrd="2" destOrd="0" presId="urn:microsoft.com/office/officeart/2005/8/layout/gear1"/>
    <dgm:cxn modelId="{E5FB384C-DFBE-46CE-9165-AE12EAA2526C}" srcId="{7B5F5C62-F65E-499A-99CE-BA495DE0ADE9}" destId="{5E28233B-DE25-4554-87D2-155E540A5140}" srcOrd="2" destOrd="0" parTransId="{1AC22CC8-53E0-4308-9A24-7C83CFD06090}" sibTransId="{015240F6-82CA-4004-B163-EA5E82362D94}"/>
    <dgm:cxn modelId="{E85362A8-601A-4BEA-8173-55B8DC90DB00}" type="presOf" srcId="{BB255728-03BF-4A8A-A583-A3FE9D682EF8}" destId="{DEAAA175-269A-42FC-BCEF-89DE12E80BF5}" srcOrd="2" destOrd="0" presId="urn:microsoft.com/office/officeart/2005/8/layout/gear1"/>
    <dgm:cxn modelId="{37EFAA4E-D4DD-4501-B973-F2AC210C89A8}" srcId="{7B5F5C62-F65E-499A-99CE-BA495DE0ADE9}" destId="{BB255728-03BF-4A8A-A583-A3FE9D682EF8}" srcOrd="0" destOrd="0" parTransId="{2E1497F0-B0C6-4423-9139-518DB428B9C6}" sibTransId="{EFC13D5E-E070-4F9D-B3A0-6610FB7B895B}"/>
    <dgm:cxn modelId="{9ABB0039-B928-46D3-AC3C-AE2B975C59E6}" type="presParOf" srcId="{3E79C1CC-8F75-4CEF-AA30-8141366B0E9C}" destId="{39D0A188-9034-416A-8716-CDBA338AF289}" srcOrd="0" destOrd="0" presId="urn:microsoft.com/office/officeart/2005/8/layout/gear1"/>
    <dgm:cxn modelId="{8044987D-B2E3-47A8-AC9A-7FC57C4109DC}" type="presParOf" srcId="{3E79C1CC-8F75-4CEF-AA30-8141366B0E9C}" destId="{4DF354A1-6EDF-407B-ADF7-AFFB3FEE7BA6}" srcOrd="1" destOrd="0" presId="urn:microsoft.com/office/officeart/2005/8/layout/gear1"/>
    <dgm:cxn modelId="{EEF16B4E-02E6-4A09-AE91-05E95A9E478E}" type="presParOf" srcId="{3E79C1CC-8F75-4CEF-AA30-8141366B0E9C}" destId="{DEAAA175-269A-42FC-BCEF-89DE12E80BF5}" srcOrd="2" destOrd="0" presId="urn:microsoft.com/office/officeart/2005/8/layout/gear1"/>
    <dgm:cxn modelId="{CE34BC0A-BBE7-415C-A998-D1A1897E6521}" type="presParOf" srcId="{3E79C1CC-8F75-4CEF-AA30-8141366B0E9C}" destId="{38B57760-8656-4CEC-9AAD-D2B55B8FF4E0}" srcOrd="3" destOrd="0" presId="urn:microsoft.com/office/officeart/2005/8/layout/gear1"/>
    <dgm:cxn modelId="{7B209B6C-CECC-4B44-88EF-17394ABB9CC5}" type="presParOf" srcId="{3E79C1CC-8F75-4CEF-AA30-8141366B0E9C}" destId="{B7600468-CE21-4475-93B7-F6FBEC0B19B1}" srcOrd="4" destOrd="0" presId="urn:microsoft.com/office/officeart/2005/8/layout/gear1"/>
    <dgm:cxn modelId="{E41D61D6-2370-418C-B832-99B2294017F3}" type="presParOf" srcId="{3E79C1CC-8F75-4CEF-AA30-8141366B0E9C}" destId="{BFF07F46-AAC7-4C3F-9551-EC1CE5DC18BC}" srcOrd="5" destOrd="0" presId="urn:microsoft.com/office/officeart/2005/8/layout/gear1"/>
    <dgm:cxn modelId="{1FEDEAA8-6238-4D06-9CF4-18DD3BAD9BA3}" type="presParOf" srcId="{3E79C1CC-8F75-4CEF-AA30-8141366B0E9C}" destId="{2014B73F-7F48-4A21-827D-A19D0C8550B6}" srcOrd="6" destOrd="0" presId="urn:microsoft.com/office/officeart/2005/8/layout/gear1"/>
    <dgm:cxn modelId="{A05A4DE8-83CC-4170-BC43-66F8ECBE6EAD}" type="presParOf" srcId="{3E79C1CC-8F75-4CEF-AA30-8141366B0E9C}" destId="{A488A095-988F-4165-83E6-85B2B2EF96D2}" srcOrd="7" destOrd="0" presId="urn:microsoft.com/office/officeart/2005/8/layout/gear1"/>
    <dgm:cxn modelId="{EAC8236C-80BC-4287-AB7E-6A326CBCEC47}" type="presParOf" srcId="{3E79C1CC-8F75-4CEF-AA30-8141366B0E9C}" destId="{6BED2AC3-20EB-4B70-8FCF-34B42A986BF2}" srcOrd="8" destOrd="0" presId="urn:microsoft.com/office/officeart/2005/8/layout/gear1"/>
    <dgm:cxn modelId="{B9E3A909-2975-46F8-85B9-E6DD48BEFF25}" type="presParOf" srcId="{3E79C1CC-8F75-4CEF-AA30-8141366B0E9C}" destId="{84077B86-29F9-4D3F-B16A-EB8D0029CE4B}" srcOrd="9" destOrd="0" presId="urn:microsoft.com/office/officeart/2005/8/layout/gear1"/>
    <dgm:cxn modelId="{3BF5BFBF-AD2C-435F-86B2-381031FFFF53}" type="presParOf" srcId="{3E79C1CC-8F75-4CEF-AA30-8141366B0E9C}" destId="{FEACC6EE-52A3-405F-A20F-EE965F651221}" srcOrd="10" destOrd="0" presId="urn:microsoft.com/office/officeart/2005/8/layout/gear1"/>
    <dgm:cxn modelId="{9E870B25-34EA-4973-8EB7-28145429C2DB}" type="presParOf" srcId="{3E79C1CC-8F75-4CEF-AA30-8141366B0E9C}" destId="{BAFE5647-1F64-4E76-B63B-D3F644ABE0B9}" srcOrd="11" destOrd="0" presId="urn:microsoft.com/office/officeart/2005/8/layout/gear1"/>
    <dgm:cxn modelId="{C35785D7-4E14-4535-9C90-689F0F7B4703}" type="presParOf" srcId="{3E79C1CC-8F75-4CEF-AA30-8141366B0E9C}" destId="{F614D69D-C214-453D-B836-F9134E046815}" srcOrd="12" destOrd="0" presId="urn:microsoft.com/office/officeart/2005/8/layout/gear1"/>
  </dgm:cxnLst>
  <dgm:bg/>
  <dgm:whole/>
  <dgm:extLst>
    <a:ext uri="http://schemas.microsoft.com/office/drawing/2008/diagram">
      <dsp:dataModelExt xmlns:dsp="http://schemas.microsoft.com/office/drawing/2008/diagram" relId="rId24"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39D0A188-9034-416A-8716-CDBA338AF289}">
      <dsp:nvSpPr>
        <dsp:cNvPr id="0" name=""/>
        <dsp:cNvSpPr/>
      </dsp:nvSpPr>
      <dsp:spPr>
        <a:xfrm>
          <a:off x="2690357" y="1717347"/>
          <a:ext cx="2098980" cy="2098980"/>
        </a:xfrm>
        <a:prstGeom prst="gear9">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780" tIns="17780" rIns="17780" bIns="17780" numCol="1" spcCol="1270" anchor="ctr" anchorCtr="0">
          <a:noAutofit/>
        </a:bodyPr>
        <a:lstStyle/>
        <a:p>
          <a:pPr lvl="0" algn="ctr" defTabSz="622300">
            <a:lnSpc>
              <a:spcPct val="90000"/>
            </a:lnSpc>
            <a:spcBef>
              <a:spcPct val="0"/>
            </a:spcBef>
            <a:spcAft>
              <a:spcPct val="35000"/>
            </a:spcAft>
          </a:pPr>
          <a:r>
            <a:rPr lang="en-GB" sz="1400" kern="1200" dirty="0" smtClean="0"/>
            <a:t>People</a:t>
          </a:r>
          <a:endParaRPr lang="en-GB" sz="1400" kern="1200" dirty="0"/>
        </a:p>
      </dsp:txBody>
      <dsp:txXfrm>
        <a:off x="3112345" y="2209023"/>
        <a:ext cx="1255004" cy="1078919"/>
      </dsp:txXfrm>
    </dsp:sp>
    <dsp:sp modelId="{38B57760-8656-4CEC-9AAD-D2B55B8FF4E0}">
      <dsp:nvSpPr>
        <dsp:cNvPr id="0" name=""/>
        <dsp:cNvSpPr/>
      </dsp:nvSpPr>
      <dsp:spPr>
        <a:xfrm>
          <a:off x="1469132" y="1221224"/>
          <a:ext cx="1526531" cy="1526531"/>
        </a:xfrm>
        <a:prstGeom prst="gear6">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780" tIns="17780" rIns="17780" bIns="17780" numCol="1" spcCol="1270" anchor="ctr" anchorCtr="0">
          <a:noAutofit/>
        </a:bodyPr>
        <a:lstStyle/>
        <a:p>
          <a:pPr lvl="0" algn="ctr" defTabSz="622300">
            <a:lnSpc>
              <a:spcPct val="90000"/>
            </a:lnSpc>
            <a:spcBef>
              <a:spcPct val="0"/>
            </a:spcBef>
            <a:spcAft>
              <a:spcPct val="35000"/>
            </a:spcAft>
          </a:pPr>
          <a:r>
            <a:rPr lang="en-GB" sz="1400" kern="1200" dirty="0" smtClean="0"/>
            <a:t>Processes</a:t>
          </a:r>
          <a:endParaRPr lang="en-GB" sz="1400" kern="1200" dirty="0"/>
        </a:p>
      </dsp:txBody>
      <dsp:txXfrm>
        <a:off x="1853441" y="1607856"/>
        <a:ext cx="757913" cy="753267"/>
      </dsp:txXfrm>
    </dsp:sp>
    <dsp:sp modelId="{2014B73F-7F48-4A21-827D-A19D0C8550B6}">
      <dsp:nvSpPr>
        <dsp:cNvPr id="0" name=""/>
        <dsp:cNvSpPr/>
      </dsp:nvSpPr>
      <dsp:spPr>
        <a:xfrm rot="20700000">
          <a:off x="2324145" y="168074"/>
          <a:ext cx="1495689" cy="1495689"/>
        </a:xfrm>
        <a:prstGeom prst="gear6">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7780" tIns="17780" rIns="17780" bIns="17780" numCol="1" spcCol="1270" anchor="ctr" anchorCtr="0">
          <a:noAutofit/>
        </a:bodyPr>
        <a:lstStyle/>
        <a:p>
          <a:pPr lvl="0" algn="ctr" defTabSz="622300">
            <a:lnSpc>
              <a:spcPct val="90000"/>
            </a:lnSpc>
            <a:spcBef>
              <a:spcPct val="0"/>
            </a:spcBef>
            <a:spcAft>
              <a:spcPct val="35000"/>
            </a:spcAft>
          </a:pPr>
          <a:r>
            <a:rPr lang="en-GB" sz="1400" kern="1200" dirty="0" smtClean="0"/>
            <a:t>Assets</a:t>
          </a:r>
          <a:endParaRPr lang="en-GB" sz="1400" kern="1200" dirty="0"/>
        </a:p>
      </dsp:txBody>
      <dsp:txXfrm rot="-20700000">
        <a:off x="2652194" y="496122"/>
        <a:ext cx="839592" cy="839592"/>
      </dsp:txXfrm>
    </dsp:sp>
    <dsp:sp modelId="{FEACC6EE-52A3-405F-A20F-EE965F651221}">
      <dsp:nvSpPr>
        <dsp:cNvPr id="0" name=""/>
        <dsp:cNvSpPr/>
      </dsp:nvSpPr>
      <dsp:spPr>
        <a:xfrm>
          <a:off x="2524857" y="1402941"/>
          <a:ext cx="2686694" cy="2686694"/>
        </a:xfrm>
        <a:prstGeom prst="circularArrow">
          <a:avLst>
            <a:gd name="adj1" fmla="val 4687"/>
            <a:gd name="adj2" fmla="val 299029"/>
            <a:gd name="adj3" fmla="val 2506560"/>
            <a:gd name="adj4" fmla="val 15882127"/>
            <a:gd name="adj5" fmla="val 5469"/>
          </a:avLst>
        </a:prstGeom>
        <a:solidFill>
          <a:schemeClr val="accent1">
            <a:tint val="60000"/>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sp>
    <dsp:sp modelId="{BAFE5647-1F64-4E76-B63B-D3F644ABE0B9}">
      <dsp:nvSpPr>
        <dsp:cNvPr id="0" name=""/>
        <dsp:cNvSpPr/>
      </dsp:nvSpPr>
      <dsp:spPr>
        <a:xfrm>
          <a:off x="1198786" y="885083"/>
          <a:ext cx="1952051" cy="1952051"/>
        </a:xfrm>
        <a:prstGeom prst="leftCircularArrow">
          <a:avLst>
            <a:gd name="adj1" fmla="val 6452"/>
            <a:gd name="adj2" fmla="val 429999"/>
            <a:gd name="adj3" fmla="val 10489124"/>
            <a:gd name="adj4" fmla="val 14837806"/>
            <a:gd name="adj5" fmla="val 7527"/>
          </a:avLst>
        </a:prstGeom>
        <a:solidFill>
          <a:schemeClr val="accent1">
            <a:tint val="60000"/>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sp>
    <dsp:sp modelId="{F614D69D-C214-453D-B836-F9134E046815}">
      <dsp:nvSpPr>
        <dsp:cNvPr id="0" name=""/>
        <dsp:cNvSpPr/>
      </dsp:nvSpPr>
      <dsp:spPr>
        <a:xfrm>
          <a:off x="1978177" y="-157915"/>
          <a:ext cx="2104704" cy="2104704"/>
        </a:xfrm>
        <a:prstGeom prst="circularArrow">
          <a:avLst>
            <a:gd name="adj1" fmla="val 5984"/>
            <a:gd name="adj2" fmla="val 394124"/>
            <a:gd name="adj3" fmla="val 13313824"/>
            <a:gd name="adj4" fmla="val 10508221"/>
            <a:gd name="adj5" fmla="val 6981"/>
          </a:avLst>
        </a:prstGeom>
        <a:solidFill>
          <a:schemeClr val="accent1">
            <a:tint val="60000"/>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sp>
  </dsp:spTree>
</dsp:drawing>
</file>

<file path=ppt/diagrams/layout1.xml><?xml version="1.0" encoding="utf-8"?>
<dgm:layoutDef xmlns:dgm="http://schemas.openxmlformats.org/drawingml/2006/diagram" xmlns:a="http://schemas.openxmlformats.org/drawingml/2006/main" uniqueId="urn:microsoft.com/office/officeart/2005/8/layout/gear1">
  <dgm:title val=""/>
  <dgm:desc val=""/>
  <dgm:catLst>
    <dgm:cat type="relationship" pri="3000"/>
    <dgm:cat type="process" pri="28000"/>
    <dgm:cat type="cycle" pri="14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useDef="1">
    <dgm:dataModel>
      <dgm:ptLst/>
      <dgm:bg/>
      <dgm:whole/>
    </dgm:dataModel>
  </dgm:clrData>
  <dgm:layoutNode name="composite">
    <dgm:varLst>
      <dgm:chMax val="3"/>
      <dgm:animLvl val="lvl"/>
      <dgm:resizeHandles val="exact"/>
    </dgm:varLst>
    <dgm:alg type="composite">
      <dgm:param type="ar" val="1"/>
    </dgm:alg>
    <dgm:shape xmlns:r="http://schemas.openxmlformats.org/officeDocument/2006/relationships" r:blip="">
      <dgm:adjLst/>
    </dgm:shape>
    <dgm:presOf/>
    <dgm:choose name="Name0">
      <dgm:if name="Name1" axis="ch" ptType="node" func="cnt" op="lte" val="1">
        <dgm:constrLst>
          <dgm:constr type="primFontSz" for="ch" ptType="node" op="equ" val="65"/>
          <dgm:constr type="w" for="ch" forName="gear1" refType="w" fact="0.55"/>
          <dgm:constr type="h" for="ch" forName="gear1" refType="w" fact="0.55"/>
          <dgm:constr type="l" for="ch" forName="gear1" refType="w" fact="0.05"/>
          <dgm:constr type="t" for="ch" forName="gear1" refType="w" fact="0.05"/>
          <dgm:constr type="w" for="ch" forName="gear1srcNode" val="1"/>
          <dgm:constr type="h" for="ch" forName="gear1srcNode" val="1"/>
          <dgm:constr type="l" for="ch" forName="gear1srcNode" refType="w" fact="0.32"/>
          <dgm:constr type="t" for="ch" forName="gear1srcNode"/>
          <dgm:constr type="w" for="ch" forName="gear1dstNode" val="1"/>
          <dgm:constr type="h" for="ch" forName="gear1dstNode" val="1"/>
          <dgm:constr type="r" for="ch" forName="gear1dstNode" refType="w" fact="0.58"/>
          <dgm:constr type="t" for="ch" forName="gear1dstNode" refType="h" fact="0.55"/>
          <dgm:constr type="diam" for="des" forName="connector1" refType="w" refFor="ch" refForName="gear1" op="equ" fact="1.1"/>
          <dgm:constr type="h" for="des" forName="connector1" refType="w" refFor="ch" refForName="gear1" op="equ" fact="0.1"/>
          <dgm:constr type="w" for="ch" forName="gear1ch" refType="w" fact="0.35"/>
          <dgm:constr type="h" for="ch" forName="gear1ch" refType="w" refFor="ch" refForName="gear1ch" fact="0.6"/>
          <dgm:constr type="l" for="ch" forName="gear1ch"/>
          <dgm:constr type="b" for="ch" forName="gear1ch" refType="h" fact="0.6"/>
        </dgm:constrLst>
      </dgm:if>
      <dgm:if name="Name2" axis="ch" ptType="node" func="cnt" op="equ" val="2">
        <dgm:constrLst>
          <dgm:constr type="primFontSz" for="ch" ptType="node" op="equ" val="65"/>
          <dgm:constr type="w" for="ch" forName="gear1" refType="w" fact="0.55"/>
          <dgm:constr type="h" for="ch" forName="gear1" refType="w" fact="0.55"/>
          <dgm:constr type="l" for="ch" forName="gear1" refType="w" fact="0.45"/>
          <dgm:constr type="t" for="ch" forName="gear1" refType="w" fact="0.25"/>
          <dgm:constr type="w" for="ch" forName="gear1srcNode" val="1"/>
          <dgm:constr type="h" for="ch" forName="gear1srcNode" val="1"/>
          <dgm:constr type="l" for="ch" forName="gear1srcNode" refType="w" fact="0.72"/>
          <dgm:constr type="t" for="ch" forName="gear1srcNode" refType="w" fact="0.2"/>
          <dgm:constr type="w" for="ch" forName="gear1dstNode" val="1"/>
          <dgm:constr type="h" for="ch" forName="gear1dstNode" val="1"/>
          <dgm:constr type="r" for="ch" forName="gear1dstNode" refType="w" fact="0.98"/>
          <dgm:constr type="t" for="ch" forName="gear1dstNode" refType="h" fact="0.75"/>
          <dgm:constr type="diam" for="des" forName="connector1" refType="w" refFor="ch" refForName="gear1" op="equ" fact="1.1"/>
          <dgm:constr type="h" for="des" forName="connector1" refType="w" refFor="ch" refForName="gear1" op="equ" fact="0.1"/>
          <dgm:constr type="w" for="ch" forName="gear1ch" refType="w" fact="0.35"/>
          <dgm:constr type="h" for="ch" forName="gear1ch" refType="w" refFor="ch" refForName="gear1ch" fact="0.6"/>
          <dgm:constr type="l" for="ch" forName="gear1ch" refType="w" fact="0.38"/>
          <dgm:constr type="b" for="ch" forName="gear1ch" refType="w" fact="0.8"/>
          <dgm:constr type="w" for="ch" forName="gear2" refType="w" fact="0.4"/>
          <dgm:constr type="h" for="ch" forName="gear2" refType="w" fact="0.4"/>
          <dgm:constr type="l" for="ch" forName="gear2" refType="w" fact="0.13"/>
          <dgm:constr type="t" for="ch" forName="gear2" refType="w" fact="0.12"/>
          <dgm:constr type="w" for="ch" forName="gear2srcNode" val="1"/>
          <dgm:constr type="h" for="ch" forName="gear2srcNode" val="1"/>
          <dgm:constr type="l" for="ch" forName="gear2srcNode" refType="w" fact="0.23"/>
          <dgm:constr type="t" for="ch" forName="gear2srcNode" refType="w" fact="0.08"/>
          <dgm:constr type="w" for="ch" forName="gear2dstNode" val="1"/>
          <dgm:constr type="h" for="ch" forName="gear2dstNode" val="1"/>
          <dgm:constr type="l" for="ch" forName="gear2dstNode" refType="w" fact="0.1"/>
          <dgm:constr type="t" for="ch" forName="gear2dstNode" refType="h" fact="0.33"/>
          <dgm:constr type="diam" for="des" forName="connector2" refType="w" refFor="ch" refForName="gear2" op="equ" fact="-1.1"/>
          <dgm:constr type="h" for="des" forName="connector2" refType="w" refFor="ch" refForName="gear1" op="equ" fact="0.1"/>
          <dgm:constr type="w" for="ch" forName="gear2ch" refType="w" fact="0.35"/>
          <dgm:constr type="h" for="ch" forName="gear2ch" refType="w" refFor="ch" refForName="gear2ch" fact="0.6"/>
          <dgm:constr type="l" for="ch" forName="gear2ch" refType="w" fact="0.34"/>
          <dgm:constr type="t" for="ch" forName="gear2ch" refType="w" fact="0.04"/>
        </dgm:constrLst>
      </dgm:if>
      <dgm:else name="Name3">
        <dgm:constrLst>
          <dgm:constr type="primFontSz" for="ch" ptType="node" op="equ" val="65"/>
          <dgm:constr type="w" for="ch" forName="gear1" refType="w" fact="0.55"/>
          <dgm:constr type="h" for="ch" forName="gear1" refType="w" fact="0.55"/>
          <dgm:constr type="l" for="ch" forName="gear1" refType="w" fact="0.45"/>
          <dgm:constr type="t" for="ch" forName="gear1" refType="w" fact="0.45"/>
          <dgm:constr type="w" for="ch" forName="gear1srcNode" val="1"/>
          <dgm:constr type="h" for="ch" forName="gear1srcNode" val="1"/>
          <dgm:constr type="l" for="ch" forName="gear1srcNode" refType="w" fact="0.72"/>
          <dgm:constr type="t" for="ch" forName="gear1srcNode" refType="w" fact="0.4"/>
          <dgm:constr type="w" for="ch" forName="gear1dstNode" val="1"/>
          <dgm:constr type="h" for="ch" forName="gear1dstNode" val="1"/>
          <dgm:constr type="r" for="ch" forName="gear1dstNode" refType="w" fact="0.98"/>
          <dgm:constr type="t" for="ch" forName="gear1dstNode" refType="h" fact="0.95"/>
          <dgm:constr type="diam" for="des" forName="connector1" refType="w" refFor="ch" refForName="gear1" op="equ" fact="1.15"/>
          <dgm:constr type="h" for="des" forName="connector1" refType="w" refFor="ch" refForName="gear1" op="equ" fact="0.1"/>
          <dgm:constr type="w" for="ch" forName="gear1ch" refType="w" fact="0.35"/>
          <dgm:constr type="h" for="ch" forName="gear1ch" refType="w" refFor="ch" refForName="gear1ch" fact="0.6"/>
          <dgm:constr type="l" for="ch" forName="gear1ch" refType="w" fact="0.38"/>
          <dgm:constr type="b" for="ch" forName="gear1ch" refType="h"/>
          <dgm:constr type="w" for="ch" forName="gear2" refType="w" fact="0.4"/>
          <dgm:constr type="h" for="ch" forName="gear2" refType="w" fact="0.4"/>
          <dgm:constr type="l" for="ch" forName="gear2" refType="w" fact="0.13"/>
          <dgm:constr type="t" for="ch" forName="gear2" refType="w" fact="0.32"/>
          <dgm:constr type="w" for="ch" forName="gear2srcNode" val="1"/>
          <dgm:constr type="h" for="ch" forName="gear2srcNode" val="1"/>
          <dgm:constr type="l" for="ch" forName="gear2srcNode" refType="w" fact="0.23"/>
          <dgm:constr type="t" for="ch" forName="gear2srcNode" refType="w" fact="0.28"/>
          <dgm:constr type="w" for="ch" forName="gear2dstNode" val="1"/>
          <dgm:constr type="h" for="ch" forName="gear2dstNode" val="1"/>
          <dgm:constr type="l" for="ch" forName="gear2dstNode" refType="w" fact="0.1"/>
          <dgm:constr type="t" for="ch" forName="gear2dstNode" refType="h" fact="0.53"/>
          <dgm:constr type="diam" for="des" forName="connector2" refType="w" refFor="ch" refForName="gear2" op="equ" fact="-1.1"/>
          <dgm:constr type="h" for="des" forName="connector2" refType="w" refFor="ch" refForName="gear1" op="equ" fact="0.1"/>
          <dgm:constr type="w" for="ch" forName="gear2ch" refType="w" fact="0.35"/>
          <dgm:constr type="h" for="ch" forName="gear2ch" refType="w" refFor="ch" refForName="gear2ch" fact="0.6"/>
          <dgm:constr type="l" for="ch" forName="gear2ch"/>
          <dgm:constr type="t" for="ch" forName="gear2ch" refType="w" fact="0.58"/>
          <dgm:constr type="w" for="ch" forName="gear3" refType="w" fact="0.48"/>
          <dgm:constr type="h" for="ch" forName="gear3" refType="w" fact="0.48"/>
          <dgm:constr type="l" for="ch" forName="gear3" refType="w" fact="0.31"/>
          <dgm:constr type="t" for="ch" forName="gear3"/>
          <dgm:constr type="w" for="ch" forName="gear3tx" refType="w" fact="0.22"/>
          <dgm:constr type="h" for="ch" forName="gear3tx" refType="w" fact="0.22"/>
          <dgm:constr type="ctrX" for="ch" forName="gear3tx" refType="ctrX" refFor="ch" refForName="gear3"/>
          <dgm:constr type="ctrY" for="ch" forName="gear3tx" refType="ctrY" refFor="ch" refForName="gear3"/>
          <dgm:constr type="w" for="ch" forName="gear3srcNode" val="1"/>
          <dgm:constr type="h" for="ch" forName="gear3srcNode" val="1"/>
          <dgm:constr type="l" for="ch" forName="gear3srcNode" refType="w" fact="0.3"/>
          <dgm:constr type="t" for="ch" forName="gear3srcNode" refType="w" fact="0.25"/>
          <dgm:constr type="w" for="ch" forName="gear3dstNode" val="1"/>
          <dgm:constr type="h" for="ch" forName="gear3dstNode" val="1"/>
          <dgm:constr type="l" for="ch" forName="gear3dstNode" refType="w" fact="0.38"/>
          <dgm:constr type="t" for="ch" forName="gear3dstNode" refType="h" fact="0.05"/>
          <dgm:constr type="diam" for="des" forName="connector3" refType="w" refFor="ch" refForName="gear3" op="equ"/>
          <dgm:constr type="h" for="des" forName="connector3" refType="w" refFor="ch" refForName="gear1" op="equ" fact="0.1"/>
          <dgm:constr type="w" for="ch" forName="gear3ch" refType="w" fact="0.35"/>
          <dgm:constr type="h" for="ch" forName="gear3ch" refType="w" refFor="ch" refForName="gear3ch" fact="0.6"/>
          <dgm:constr type="l" for="ch" forName="gear3ch" refType="w" fact="0.65"/>
          <dgm:constr type="t" for="ch" forName="gear3ch" refType="h" fact="0.13"/>
        </dgm:constrLst>
      </dgm:else>
    </dgm:choose>
    <dgm:ruleLst/>
    <dgm:forEach name="Name4" axis="ch" ptType="node" cnt="1">
      <dgm:layoutNode name="gear1" styleLbl="node1">
        <dgm:varLst>
          <dgm:chMax val="1"/>
          <dgm:bulletEnabled val="1"/>
        </dgm:varLst>
        <dgm:alg type="tx">
          <dgm:param type="txAnchorVertCh" val="mid"/>
        </dgm:alg>
        <dgm:shape xmlns:r="http://schemas.openxmlformats.org/officeDocument/2006/relationships" type="gear9" r:blip="">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name="gear1srcNode">
        <dgm:alg type="sp"/>
        <dgm:shape xmlns:r="http://schemas.openxmlformats.org/officeDocument/2006/relationships" type="rect" r:blip="" hideGeom="1">
          <dgm:adjLst/>
        </dgm:shape>
        <dgm:presOf axis="self"/>
        <dgm:constrLst/>
        <dgm:ruleLst/>
      </dgm:layoutNode>
      <dgm:layoutNode name="gear1dstNode">
        <dgm:alg type="sp"/>
        <dgm:shape xmlns:r="http://schemas.openxmlformats.org/officeDocument/2006/relationships" type="rect" r:blip="" hideGeom="1">
          <dgm:adjLst/>
        </dgm:shape>
        <dgm:presOf axis="self"/>
        <dgm:constrLst/>
        <dgm:ruleLst/>
      </dgm:layoutNode>
      <dgm:choose name="Name5">
        <dgm:if name="Name6" axis="ch" ptType="node" func="cnt" op="gte" val="1">
          <dgm:layoutNode name="gear1ch" styleLbl="fgAcc1">
            <dgm:varLst>
              <dgm:chMax val="0"/>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7"/>
      </dgm:choose>
    </dgm:forEach>
    <dgm:forEach name="Name8" axis="ch" ptType="node" st="2" cnt="1">
      <dgm:layoutNode name="gear2" styleLbl="node1">
        <dgm:varLst>
          <dgm:chMax val="1"/>
          <dgm:bulletEnabled val="1"/>
        </dgm:varLst>
        <dgm:alg type="tx">
          <dgm:param type="txAnchorVertCh" val="mid"/>
        </dgm:alg>
        <dgm:shape xmlns:r="http://schemas.openxmlformats.org/officeDocument/2006/relationships" type="gear6" r:blip="">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name="gear2srcNode">
        <dgm:alg type="sp"/>
        <dgm:shape xmlns:r="http://schemas.openxmlformats.org/officeDocument/2006/relationships" type="rect" r:blip="" hideGeom="1">
          <dgm:adjLst/>
        </dgm:shape>
        <dgm:presOf axis="self"/>
        <dgm:constrLst/>
        <dgm:ruleLst/>
      </dgm:layoutNode>
      <dgm:layoutNode name="gear2dstNode">
        <dgm:alg type="sp"/>
        <dgm:shape xmlns:r="http://schemas.openxmlformats.org/officeDocument/2006/relationships" type="rect" r:blip="" hideGeom="1">
          <dgm:adjLst/>
        </dgm:shape>
        <dgm:presOf axis="self"/>
        <dgm:constrLst/>
        <dgm:ruleLst/>
      </dgm:layoutNode>
      <dgm:choose name="Name9">
        <dgm:if name="Name10" axis="ch" ptType="node" func="cnt" op="gte" val="1">
          <dgm:layoutNode name="gear2ch" styleLbl="fgAcc1">
            <dgm:varLst>
              <dgm:chMax val="0"/>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11"/>
      </dgm:choose>
    </dgm:forEach>
    <dgm:forEach name="Name12" axis="ch" ptType="node" st="3" cnt="1">
      <dgm:layoutNode name="gear3" styleLbl="node1">
        <dgm:alg type="sp"/>
        <dgm:shape xmlns:r="http://schemas.openxmlformats.org/officeDocument/2006/relationships" rot="-15" type="gear6" r:blip="">
          <dgm:adjLst/>
        </dgm:shape>
        <dgm:presOf axis="self"/>
        <dgm:constrLst/>
        <dgm:ruleLst/>
      </dgm:layoutNode>
      <dgm:layoutNode name="gear3tx" styleLbl="node1">
        <dgm:varLst>
          <dgm:chMax val="1"/>
          <dgm:bulletEnabled val="1"/>
        </dgm:varLst>
        <dgm:alg type="tx">
          <dgm:param type="txAnchorVertCh" val="mid"/>
        </dgm:alg>
        <dgm:shape xmlns:r="http://schemas.openxmlformats.org/officeDocument/2006/relationships" type="rect" r:blip="" hideGeom="1">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layoutNode name="gear3srcNode">
        <dgm:alg type="sp"/>
        <dgm:shape xmlns:r="http://schemas.openxmlformats.org/officeDocument/2006/relationships" type="rect" r:blip="" hideGeom="1">
          <dgm:adjLst/>
        </dgm:shape>
        <dgm:presOf axis="self"/>
        <dgm:constrLst/>
        <dgm:ruleLst/>
      </dgm:layoutNode>
      <dgm:layoutNode name="gear3dstNode">
        <dgm:alg type="sp"/>
        <dgm:shape xmlns:r="http://schemas.openxmlformats.org/officeDocument/2006/relationships" type="rect" r:blip="" hideGeom="1">
          <dgm:adjLst/>
        </dgm:shape>
        <dgm:presOf axis="self"/>
        <dgm:constrLst/>
        <dgm:ruleLst/>
      </dgm:layoutNode>
      <dgm:choose name="Name13">
        <dgm:if name="Name14" axis="ch" ptType="node" func="cnt" op="gte" val="1">
          <dgm:layoutNode name="gear3ch" styleLbl="fgAcc1">
            <dgm:varLst>
              <dgm:chMax val="0"/>
              <dgm:bulletEnabled val="1"/>
            </dgm:varLst>
            <dgm:alg type="tx">
              <dgm:param type="stBulletLvl" val="1"/>
            </dgm:alg>
            <dgm:shape xmlns:r="http://schemas.openxmlformats.org/officeDocument/2006/relationships" type="roundRect" r:blip="">
              <dgm:adjLst>
                <dgm:adj idx="1" val="0.1"/>
              </dgm:adjLst>
            </dgm:shape>
            <dgm:presOf axis="des"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15"/>
      </dgm:choose>
    </dgm:forEach>
    <dgm:forEach name="Name16" axis="ch" ptType="sibTrans" hideLastTrans="0" cnt="1">
      <dgm:layoutNode name="connector1" styleLbl="sibTrans2D1">
        <dgm:alg type="conn">
          <dgm:param type="connRout" val="curve"/>
          <dgm:param type="srcNode" val="gear1srcNode"/>
          <dgm:param type="dstNode" val="gear1dstNode"/>
          <dgm:param type="begPts" val="midR"/>
          <dgm:param type="endPts" val="tCtr"/>
        </dgm:alg>
        <dgm:shape xmlns:r="http://schemas.openxmlformats.org/officeDocument/2006/relationships" type="conn" r:blip="">
          <dgm:adjLst/>
        </dgm:shape>
        <dgm:presOf axis="self"/>
        <dgm:constrLst>
          <dgm:constr type="w" val="10"/>
          <dgm:constr type="h" val="10"/>
          <dgm:constr type="begPad"/>
          <dgm:constr type="endPad"/>
        </dgm:constrLst>
        <dgm:ruleLst/>
      </dgm:layoutNode>
    </dgm:forEach>
    <dgm:forEach name="Name17" axis="ch" ptType="sibTrans" hideLastTrans="0" st="2" cnt="1">
      <dgm:layoutNode name="connector2" styleLbl="sibTrans2D1">
        <dgm:alg type="conn">
          <dgm:param type="connRout" val="curve"/>
          <dgm:param type="srcNode" val="gear2srcNode"/>
          <dgm:param type="dstNode" val="gear2dstNode"/>
          <dgm:param type="begPts" val="midL"/>
          <dgm:param type="endPts" val="midL"/>
        </dgm:alg>
        <dgm:shape xmlns:r="http://schemas.openxmlformats.org/officeDocument/2006/relationships" type="conn" r:blip="">
          <dgm:adjLst/>
        </dgm:shape>
        <dgm:presOf axis="self"/>
        <dgm:constrLst>
          <dgm:constr type="w" val="10"/>
          <dgm:constr type="h" val="10"/>
          <dgm:constr type="begPad"/>
          <dgm:constr type="endPad"/>
        </dgm:constrLst>
        <dgm:ruleLst/>
      </dgm:layoutNode>
    </dgm:forEach>
    <dgm:forEach name="Name18" axis="ch" ptType="sibTrans" hideLastTrans="0" st="3" cnt="1">
      <dgm:layoutNode name="connector3" styleLbl="sibTrans2D1">
        <dgm:alg type="conn">
          <dgm:param type="connRout" val="curve"/>
          <dgm:param type="srcNode" val="gear3srcNode"/>
          <dgm:param type="dstNode" val="gear3dstNode"/>
          <dgm:param type="begPts" val="midL"/>
          <dgm:param type="endPts" val="midL"/>
        </dgm:alg>
        <dgm:shape xmlns:r="http://schemas.openxmlformats.org/officeDocument/2006/relationships" type="conn" r:blip="">
          <dgm:adjLst/>
        </dgm:shape>
        <dgm:presOf axis="self"/>
        <dgm:constrLst>
          <dgm:constr type="w" val="10"/>
          <dgm:constr type="h" val="10"/>
          <dgm:constr type="begPad"/>
          <dgm:constr type="endPad"/>
        </dgm:constrLst>
        <dgm:ruleLst/>
      </dgm:layoutNod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43B9B198-0050-46F9-9255-238ED59047AC}" type="datetimeFigureOut">
              <a:rPr lang="en-GB" smtClean="0"/>
              <a:t>19/09/2016</a:t>
            </a:fld>
            <a:endParaRPr lang="en-GB"/>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6751AFFE-83C0-47A6-821E-802906FFEB46}" type="slidenum">
              <a:rPr lang="en-GB" smtClean="0"/>
              <a:t>‹#›</a:t>
            </a:fld>
            <a:endParaRPr lang="en-GB"/>
          </a:p>
        </p:txBody>
      </p:sp>
    </p:spTree>
    <p:extLst>
      <p:ext uri="{BB962C8B-B14F-4D97-AF65-F5344CB8AC3E}">
        <p14:creationId xmlns:p14="http://schemas.microsoft.com/office/powerpoint/2010/main" val="422435326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3" Type="http://schemas.openxmlformats.org/officeDocument/2006/relationships/hyperlink" Target="http://www.fair-dom.org/" TargetMode="External"/><Relationship Id="rId2" Type="http://schemas.openxmlformats.org/officeDocument/2006/relationships/slide" Target="../slides/slide1.xml"/><Relationship Id="rId1" Type="http://schemas.openxmlformats.org/officeDocument/2006/relationships/notesMaster" Target="../notesMasters/notesMaster1.xml"/><Relationship Id="rId5" Type="http://schemas.openxmlformats.org/officeDocument/2006/relationships/hyperlink" Target="http://www.seek4science.org/" TargetMode="External"/><Relationship Id="rId4" Type="http://schemas.openxmlformats.org/officeDocument/2006/relationships/hyperlink" Target="http://www.fairdomhub.org/" TargetMode="Externa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3" Type="http://schemas.openxmlformats.org/officeDocument/2006/relationships/hyperlink" Target="http://hdl.handle.net/1842/12236" TargetMode="External"/><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3" Type="http://schemas.openxmlformats.org/officeDocument/2006/relationships/hyperlink" Target="https://www.linkedin.com/comm/profile/view?id=AAsAAALE3K4B8PlTN_OH3sydZHRRJaXFbpZQV-A&amp;authType=name&amp;authToken=_DPY&amp;midToken=AQGjlseLxy3kKg&amp;trk=eml-email_m2m_invite_single_01-hero-3-prof~name&amp;trkEmail=eml-email_m2m_invite_single_01-hero-3-prof~name-null-3ltw~it01sg3w~1p" TargetMode="External"/><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3" Type="http://schemas.openxmlformats.org/officeDocument/2006/relationships/hyperlink" Target="http://biomodels.net/miase" TargetMode="External"/><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GB"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GB" dirty="0" smtClean="0"/>
              <a:t>FAIRDOM -  FAIR asset management and sharing experiences in </a:t>
            </a:r>
            <a:r>
              <a:rPr lang="en-GB" baseline="0" dirty="0" smtClean="0"/>
              <a:t> </a:t>
            </a:r>
            <a:r>
              <a:rPr lang="en-GB" dirty="0" smtClean="0"/>
              <a:t>Systems Biology </a:t>
            </a:r>
          </a:p>
          <a:p>
            <a:r>
              <a:rPr lang="en-GB" dirty="0" smtClean="0"/>
              <a:t/>
            </a:r>
            <a:br>
              <a:rPr lang="en-GB" dirty="0" smtClean="0"/>
            </a:br>
            <a:r>
              <a:rPr lang="en-GB" dirty="0" smtClean="0"/>
              <a:t>Over the past 5 years we have seen a change in expectations for the management of all the outcomes of research – that is the “assets” of data, models, codes, SOPs and so forth. Don’t stop reading. Yes, data management isn’t likely to win anyone a Nobel prize. But publications should be supported and accompanied by data, methods, procedures, etc. to assure reproducibility of results. Funding agencies expect data (and increasingly software) management retention and access plans as part of the proposal process for projects to be funded. Journals are raising their expectations of the availability of data and codes for pre- and post- publication. The multi-component, multi-disciplinary nature of Systems Biology demands the interlinking and exchange of assets and the systematic recording </a:t>
            </a:r>
            <a:br>
              <a:rPr lang="en-GB" dirty="0" smtClean="0"/>
            </a:br>
            <a:r>
              <a:rPr lang="en-GB" dirty="0" smtClean="0"/>
              <a:t>of metadata for their interpretation. </a:t>
            </a:r>
            <a:br>
              <a:rPr lang="en-GB" dirty="0" smtClean="0"/>
            </a:br>
            <a:r>
              <a:rPr lang="en-GB" dirty="0" smtClean="0"/>
              <a:t/>
            </a:r>
            <a:br>
              <a:rPr lang="en-GB" dirty="0" smtClean="0"/>
            </a:br>
            <a:r>
              <a:rPr lang="en-GB" dirty="0" smtClean="0"/>
              <a:t>The FAIRDOM (Findable, Accessible, Interoperable, Reusable Data, Operations and Models) Initiative has 8 years of experience of asset sharing and data infrastructure ranging across European programmes (SysMO and </a:t>
            </a:r>
            <a:r>
              <a:rPr lang="en-GB" dirty="0" err="1" smtClean="0"/>
              <a:t>EraSysAPP</a:t>
            </a:r>
            <a:r>
              <a:rPr lang="en-GB" dirty="0" smtClean="0"/>
              <a:t> ERANets), national initiatives (de.NBI, German Virtual Liver Network, UK SynBio centres) and PI's labs . It aims to support Systems Biology researchers with data and model management, with an emphasis on standards smuggled in by stealth and sensitivity to asset sharing and credit anxiety. </a:t>
            </a:r>
            <a:br>
              <a:rPr lang="en-GB" dirty="0" smtClean="0"/>
            </a:br>
            <a:r>
              <a:rPr lang="en-GB" dirty="0" smtClean="0"/>
              <a:t/>
            </a:r>
            <a:br>
              <a:rPr lang="en-GB" dirty="0" smtClean="0"/>
            </a:br>
            <a:r>
              <a:rPr lang="en-GB" dirty="0" smtClean="0"/>
              <a:t>This talk will use the FAIRDOM Initiative to discuss the FAIR management of data, SOPs, and models for Sys Bio, highlighting the challenges of and approaches to sharing, credit, citation and asset infrastructures in practice. I'll also highlight recent experiments in affecting sharing using behavioural interventions. </a:t>
            </a:r>
            <a:br>
              <a:rPr lang="en-GB" dirty="0" smtClean="0"/>
            </a:br>
            <a:r>
              <a:rPr lang="en-GB" dirty="0" smtClean="0"/>
              <a:t/>
            </a:r>
            <a:br>
              <a:rPr lang="en-GB" dirty="0" smtClean="0"/>
            </a:br>
            <a:r>
              <a:rPr lang="en-GB" dirty="0" smtClean="0">
                <a:hlinkClick r:id="rId3"/>
              </a:rPr>
              <a:t>http://www.fair-dom.org</a:t>
            </a:r>
            <a:r>
              <a:rPr lang="en-GB" dirty="0" smtClean="0"/>
              <a:t> </a:t>
            </a:r>
            <a:br>
              <a:rPr lang="en-GB" dirty="0" smtClean="0"/>
            </a:br>
            <a:r>
              <a:rPr lang="en-GB" dirty="0" smtClean="0"/>
              <a:t/>
            </a:r>
            <a:br>
              <a:rPr lang="en-GB" dirty="0" smtClean="0"/>
            </a:br>
            <a:r>
              <a:rPr lang="en-GB" dirty="0" smtClean="0">
                <a:hlinkClick r:id="rId4"/>
              </a:rPr>
              <a:t>http://www.fairdomhub.org</a:t>
            </a:r>
            <a:r>
              <a:rPr lang="en-GB" dirty="0" smtClean="0"/>
              <a:t> </a:t>
            </a:r>
            <a:br>
              <a:rPr lang="en-GB" dirty="0" smtClean="0"/>
            </a:br>
            <a:r>
              <a:rPr lang="en-GB" dirty="0" smtClean="0"/>
              <a:t/>
            </a:r>
            <a:br>
              <a:rPr lang="en-GB" dirty="0" smtClean="0"/>
            </a:br>
            <a:r>
              <a:rPr lang="en-GB" dirty="0" smtClean="0">
                <a:hlinkClick r:id="rId5"/>
              </a:rPr>
              <a:t>http://www.seek4science.org</a:t>
            </a:r>
            <a:endParaRPr lang="en-GB" dirty="0"/>
          </a:p>
        </p:txBody>
      </p:sp>
      <p:sp>
        <p:nvSpPr>
          <p:cNvPr id="4" name="Slide Number Placeholder 3"/>
          <p:cNvSpPr>
            <a:spLocks noGrp="1"/>
          </p:cNvSpPr>
          <p:nvPr>
            <p:ph type="sldNum" sz="quarter" idx="10"/>
          </p:nvPr>
        </p:nvSpPr>
        <p:spPr/>
        <p:txBody>
          <a:bodyPr/>
          <a:lstStyle/>
          <a:p>
            <a:fld id="{6484996C-4212-44C9-A141-CA4A42AF88B3}" type="slidenum">
              <a:rPr lang="en-GB" smtClean="0">
                <a:solidFill>
                  <a:prstClr val="black"/>
                </a:solidFill>
              </a:rPr>
              <a:pPr/>
              <a:t>1</a:t>
            </a:fld>
            <a:endParaRPr lang="en-GB">
              <a:solidFill>
                <a:prstClr val="black"/>
              </a:solidFill>
            </a:endParaRPr>
          </a:p>
        </p:txBody>
      </p:sp>
    </p:spTree>
    <p:extLst>
      <p:ext uri="{BB962C8B-B14F-4D97-AF65-F5344CB8AC3E}">
        <p14:creationId xmlns:p14="http://schemas.microsoft.com/office/powerpoint/2010/main" val="51334408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1BA56E14-E9CA-47FA-8EBB-1378995C5C56}" type="slidenum">
              <a:rPr lang="en-GB" smtClean="0"/>
              <a:t>3</a:t>
            </a:fld>
            <a:endParaRPr lang="en-GB"/>
          </a:p>
        </p:txBody>
      </p:sp>
    </p:spTree>
    <p:extLst>
      <p:ext uri="{BB962C8B-B14F-4D97-AF65-F5344CB8AC3E}">
        <p14:creationId xmlns:p14="http://schemas.microsoft.com/office/powerpoint/2010/main" val="272654400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smtClean="0"/>
              <a:t>HIDDEN SLIDE</a:t>
            </a:r>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7</a:t>
            </a:fld>
            <a:endParaRPr lang="en-GB"/>
          </a:p>
        </p:txBody>
      </p:sp>
    </p:spTree>
    <p:extLst>
      <p:ext uri="{BB962C8B-B14F-4D97-AF65-F5344CB8AC3E}">
        <p14:creationId xmlns:p14="http://schemas.microsoft.com/office/powerpoint/2010/main" val="314816718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90000"/>
              </a:lnSpc>
            </a:pPr>
            <a:r>
              <a:rPr lang="en-GB" altLang="en-US" dirty="0" smtClean="0">
                <a:latin typeface="Corbel" panose="020B0503020204020204" pitchFamily="34" charset="0"/>
              </a:rPr>
              <a:t>Multiple omics</a:t>
            </a:r>
          </a:p>
          <a:p>
            <a:pPr lvl="1">
              <a:lnSpc>
                <a:spcPct val="90000"/>
              </a:lnSpc>
            </a:pPr>
            <a:r>
              <a:rPr lang="en-GB" altLang="en-US" dirty="0" smtClean="0">
                <a:latin typeface="Corbel" panose="020B0503020204020204" pitchFamily="34" charset="0"/>
              </a:rPr>
              <a:t>genomics, transcriptomics</a:t>
            </a:r>
          </a:p>
          <a:p>
            <a:pPr lvl="1">
              <a:lnSpc>
                <a:spcPct val="90000"/>
              </a:lnSpc>
            </a:pPr>
            <a:r>
              <a:rPr lang="en-GB" altLang="en-US" dirty="0" smtClean="0">
                <a:latin typeface="Corbel" panose="020B0503020204020204" pitchFamily="34" charset="0"/>
              </a:rPr>
              <a:t>proteomics, metabolomics</a:t>
            </a:r>
          </a:p>
          <a:p>
            <a:pPr lvl="1">
              <a:lnSpc>
                <a:spcPct val="90000"/>
              </a:lnSpc>
            </a:pPr>
            <a:r>
              <a:rPr lang="en-GB" altLang="en-US" dirty="0" err="1" smtClean="0">
                <a:latin typeface="Corbel" panose="020B0503020204020204" pitchFamily="34" charset="0"/>
              </a:rPr>
              <a:t>fluxomics</a:t>
            </a:r>
            <a:r>
              <a:rPr lang="en-GB" altLang="en-US" dirty="0" smtClean="0">
                <a:latin typeface="Corbel" panose="020B0503020204020204" pitchFamily="34" charset="0"/>
              </a:rPr>
              <a:t>, </a:t>
            </a:r>
            <a:r>
              <a:rPr lang="en-GB" altLang="en-US" dirty="0" err="1" smtClean="0">
                <a:latin typeface="Corbel" panose="020B0503020204020204" pitchFamily="34" charset="0"/>
              </a:rPr>
              <a:t>reactomics</a:t>
            </a:r>
            <a:endParaRPr lang="en-GB" altLang="en-US" dirty="0" smtClean="0">
              <a:latin typeface="Corbel" panose="020B0503020204020204" pitchFamily="34" charset="0"/>
            </a:endParaRPr>
          </a:p>
          <a:p>
            <a:pPr>
              <a:lnSpc>
                <a:spcPct val="90000"/>
              </a:lnSpc>
            </a:pPr>
            <a:r>
              <a:rPr lang="en-GB" altLang="en-US" dirty="0" smtClean="0">
                <a:latin typeface="Corbel" panose="020B0503020204020204" pitchFamily="34" charset="0"/>
              </a:rPr>
              <a:t>Images</a:t>
            </a:r>
          </a:p>
          <a:p>
            <a:pPr>
              <a:lnSpc>
                <a:spcPct val="90000"/>
              </a:lnSpc>
            </a:pPr>
            <a:r>
              <a:rPr lang="en-GB" altLang="en-US" dirty="0" smtClean="0">
                <a:latin typeface="Corbel" panose="020B0503020204020204" pitchFamily="34" charset="0"/>
              </a:rPr>
              <a:t>Molecular biology</a:t>
            </a:r>
          </a:p>
          <a:p>
            <a:pPr>
              <a:lnSpc>
                <a:spcPct val="90000"/>
              </a:lnSpc>
            </a:pPr>
            <a:r>
              <a:rPr lang="en-GB" altLang="en-US" dirty="0" smtClean="0">
                <a:latin typeface="Corbel" panose="020B0503020204020204" pitchFamily="34" charset="0"/>
              </a:rPr>
              <a:t>Reaction Kinetics</a:t>
            </a:r>
          </a:p>
          <a:p>
            <a:pPr>
              <a:lnSpc>
                <a:spcPct val="90000"/>
              </a:lnSpc>
            </a:pPr>
            <a:r>
              <a:rPr lang="en-GB" altLang="en-US" dirty="0" smtClean="0">
                <a:latin typeface="Corbel" panose="020B0503020204020204" pitchFamily="34" charset="0"/>
              </a:rPr>
              <a:t>Samples, Specimens, Strains</a:t>
            </a:r>
          </a:p>
          <a:p>
            <a:endParaRPr lang="en-GB" dirty="0" smtClean="0"/>
          </a:p>
          <a:p>
            <a:endParaRPr lang="en-GB" dirty="0" smtClean="0"/>
          </a:p>
          <a:p>
            <a:pPr lvl="1">
              <a:lnSpc>
                <a:spcPct val="90000"/>
              </a:lnSpc>
            </a:pPr>
            <a:r>
              <a:rPr lang="en-GB" altLang="en-US" dirty="0" smtClean="0">
                <a:latin typeface="Corbel" panose="020B0503020204020204" pitchFamily="34" charset="0"/>
              </a:rPr>
              <a:t>Metabolic, gene network, kinetic</a:t>
            </a:r>
          </a:p>
          <a:p>
            <a:pPr lvl="1">
              <a:lnSpc>
                <a:spcPct val="90000"/>
              </a:lnSpc>
            </a:pPr>
            <a:r>
              <a:rPr lang="en-GB" altLang="en-US" dirty="0" smtClean="0">
                <a:latin typeface="Corbel" panose="020B0503020204020204" pitchFamily="34" charset="0"/>
              </a:rPr>
              <a:t>ODE, PDE, Agent</a:t>
            </a:r>
          </a:p>
          <a:p>
            <a:pPr lvl="1">
              <a:lnSpc>
                <a:spcPct val="90000"/>
              </a:lnSpc>
            </a:pPr>
            <a:r>
              <a:rPr lang="en-GB" altLang="en-US" dirty="0" smtClean="0">
                <a:latin typeface="Corbel" panose="020B0503020204020204" pitchFamily="34" charset="0"/>
              </a:rPr>
              <a:t>SBML, CellML, SEDML</a:t>
            </a:r>
          </a:p>
          <a:p>
            <a:pPr lvl="1">
              <a:lnSpc>
                <a:spcPct val="90000"/>
              </a:lnSpc>
            </a:pPr>
            <a:r>
              <a:rPr lang="en-GB" altLang="en-US" dirty="0" err="1" smtClean="0">
                <a:latin typeface="Corbel" panose="020B0503020204020204" pitchFamily="34" charset="0"/>
              </a:rPr>
              <a:t>Matlab</a:t>
            </a:r>
            <a:r>
              <a:rPr lang="en-GB" altLang="en-US" dirty="0" smtClean="0">
                <a:latin typeface="Corbel" panose="020B0503020204020204" pitchFamily="34" charset="0"/>
              </a:rPr>
              <a:t>, </a:t>
            </a:r>
            <a:r>
              <a:rPr lang="en-GB" altLang="en-US" dirty="0" err="1" smtClean="0">
                <a:latin typeface="Corbel" panose="020B0503020204020204" pitchFamily="34" charset="0"/>
              </a:rPr>
              <a:t>Mathmatica</a:t>
            </a:r>
            <a:r>
              <a:rPr lang="en-GB" altLang="en-US" dirty="0" smtClean="0">
                <a:latin typeface="Corbel" panose="020B0503020204020204" pitchFamily="34" charset="0"/>
              </a:rPr>
              <a:t>, R, Python, Fortran</a:t>
            </a:r>
          </a:p>
          <a:p>
            <a:endParaRPr lang="en-GB" dirty="0" smtClean="0"/>
          </a:p>
          <a:p>
            <a:endParaRPr lang="en-GB" dirty="0" smtClean="0"/>
          </a:p>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9</a:t>
            </a:fld>
            <a:endParaRPr lang="en-GB"/>
          </a:p>
        </p:txBody>
      </p:sp>
    </p:spTree>
    <p:extLst>
      <p:ext uri="{BB962C8B-B14F-4D97-AF65-F5344CB8AC3E}">
        <p14:creationId xmlns:p14="http://schemas.microsoft.com/office/powerpoint/2010/main" val="400721538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7"/>
          <p:cNvSpPr>
            <a:spLocks noGrp="1" noChangeArrowheads="1"/>
          </p:cNvSpPr>
          <p:nvPr>
            <p:ph type="sldNum" sz="quarter" idx="5"/>
          </p:nvPr>
        </p:nvSpPr>
        <p:spPr/>
        <p:txBody>
          <a:bodyPr/>
          <a:lstStyle/>
          <a:p>
            <a:pPr>
              <a:defRPr/>
            </a:pPr>
            <a:fld id="{32219397-888F-4E79-80F3-A675CB8B51F7}" type="slidenum">
              <a:rPr lang="en-GB" smtClean="0"/>
              <a:pPr>
                <a:defRPr/>
              </a:pPr>
              <a:t>10</a:t>
            </a:fld>
            <a:endParaRPr lang="en-GB" smtClean="0"/>
          </a:p>
        </p:txBody>
      </p:sp>
      <p:sp>
        <p:nvSpPr>
          <p:cNvPr id="39939" name="Rectangle 2"/>
          <p:cNvSpPr>
            <a:spLocks noGrp="1" noRot="1" noChangeAspect="1" noChangeArrowheads="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9940" name="Rectangle 3"/>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r>
              <a:rPr lang="en-GB" altLang="en-US" dirty="0" smtClean="0"/>
              <a:t>HIDDEN SLIDE</a:t>
            </a:r>
          </a:p>
          <a:p>
            <a:pPr eaLnBrk="1" hangingPunct="1"/>
            <a:endParaRPr lang="en-GB" altLang="en-US" dirty="0" smtClean="0"/>
          </a:p>
          <a:p>
            <a:pPr eaLnBrk="1" hangingPunct="1"/>
            <a:r>
              <a:rPr lang="en-GB" altLang="en-US" dirty="0" smtClean="0"/>
              <a:t>Typical </a:t>
            </a:r>
            <a:r>
              <a:rPr lang="en-GB" altLang="en-US" dirty="0" smtClean="0"/>
              <a:t>lab – experimentalist or modeller</a:t>
            </a:r>
          </a:p>
          <a:p>
            <a:pPr eaLnBrk="1" hangingPunct="1"/>
            <a:r>
              <a:rPr lang="en-GB" altLang="en-US" dirty="0" smtClean="0"/>
              <a:t>Not just about sharing data from in-house but from external public databases as well</a:t>
            </a:r>
          </a:p>
          <a:p>
            <a:pPr eaLnBrk="1" hangingPunct="1"/>
            <a:r>
              <a:rPr lang="en-GB" altLang="en-US" dirty="0" smtClean="0"/>
              <a:t>Requirement for integration and interoperation</a:t>
            </a:r>
          </a:p>
          <a:p>
            <a:pPr eaLnBrk="1" hangingPunct="1"/>
            <a:r>
              <a:rPr lang="en-GB" altLang="en-US" dirty="0" smtClean="0"/>
              <a:t>Requirement for standard naming conventions</a:t>
            </a:r>
          </a:p>
          <a:p>
            <a:pPr eaLnBrk="1" hangingPunct="1"/>
            <a:endParaRPr lang="en-GB" altLang="en-US" dirty="0" smtClean="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11</a:t>
            </a:fld>
            <a:endParaRPr lang="en-GB"/>
          </a:p>
        </p:txBody>
      </p:sp>
    </p:spTree>
    <p:extLst>
      <p:ext uri="{BB962C8B-B14F-4D97-AF65-F5344CB8AC3E}">
        <p14:creationId xmlns:p14="http://schemas.microsoft.com/office/powerpoint/2010/main" val="249127678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D400ED6A-297A-42F0-9130-7836C5D90FF5}" type="slidenum">
              <a:rPr lang="en-GB" smtClean="0"/>
              <a:t>13</a:t>
            </a:fld>
            <a:endParaRPr lang="en-GB" dirty="0"/>
          </a:p>
        </p:txBody>
      </p:sp>
    </p:spTree>
    <p:extLst>
      <p:ext uri="{BB962C8B-B14F-4D97-AF65-F5344CB8AC3E}">
        <p14:creationId xmlns:p14="http://schemas.microsoft.com/office/powerpoint/2010/main" val="268846557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14</a:t>
            </a:fld>
            <a:endParaRPr lang="en-GB"/>
          </a:p>
        </p:txBody>
      </p:sp>
    </p:spTree>
    <p:extLst>
      <p:ext uri="{BB962C8B-B14F-4D97-AF65-F5344CB8AC3E}">
        <p14:creationId xmlns:p14="http://schemas.microsoft.com/office/powerpoint/2010/main" val="273524687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18</a:t>
            </a:fld>
            <a:endParaRPr lang="en-GB"/>
          </a:p>
        </p:txBody>
      </p:sp>
    </p:spTree>
    <p:extLst>
      <p:ext uri="{BB962C8B-B14F-4D97-AF65-F5344CB8AC3E}">
        <p14:creationId xmlns:p14="http://schemas.microsoft.com/office/powerpoint/2010/main" val="162947143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smtClean="0"/>
              <a:t>Yellow </a:t>
            </a:r>
            <a:r>
              <a:rPr lang="en-GB" dirty="0" smtClean="0"/>
              <a:t>pages </a:t>
            </a:r>
            <a:r>
              <a:rPr lang="en-GB" sz="1200" dirty="0" smtClean="0">
                <a:latin typeface="Corbel" panose="020B0503020204020204" pitchFamily="34" charset="0"/>
              </a:rPr>
              <a:t>400</a:t>
            </a:r>
            <a:r>
              <a:rPr lang="en-GB" sz="1200" dirty="0" smtClean="0">
                <a:latin typeface="Corbel" panose="020B0503020204020204" pitchFamily="34" charset="0"/>
              </a:rPr>
              <a:t>+ registered users</a:t>
            </a:r>
          </a:p>
          <a:p>
            <a:r>
              <a:rPr lang="en-GB" sz="1200" dirty="0" smtClean="0">
                <a:latin typeface="Corbel" panose="020B0503020204020204" pitchFamily="34" charset="0"/>
              </a:rPr>
              <a:t>5 Programmes</a:t>
            </a:r>
          </a:p>
          <a:p>
            <a:r>
              <a:rPr lang="en-GB" sz="1200" dirty="0" smtClean="0">
                <a:latin typeface="Corbel" panose="020B0503020204020204" pitchFamily="34" charset="0"/>
              </a:rPr>
              <a:t>50 Projects</a:t>
            </a:r>
            <a:endParaRPr lang="en-GB" sz="1200" dirty="0" smtClean="0"/>
          </a:p>
          <a:p>
            <a:endParaRPr lang="en-GB" dirty="0"/>
          </a:p>
        </p:txBody>
      </p:sp>
      <p:sp>
        <p:nvSpPr>
          <p:cNvPr id="4" name="Slide Number Placeholder 3"/>
          <p:cNvSpPr>
            <a:spLocks noGrp="1"/>
          </p:cNvSpPr>
          <p:nvPr>
            <p:ph type="sldNum" sz="quarter" idx="10"/>
          </p:nvPr>
        </p:nvSpPr>
        <p:spPr/>
        <p:txBody>
          <a:bodyPr/>
          <a:lstStyle/>
          <a:p>
            <a:fld id="{1BA56E14-E9CA-47FA-8EBB-1378995C5C56}" type="slidenum">
              <a:rPr lang="en-GB" smtClean="0"/>
              <a:t>19</a:t>
            </a:fld>
            <a:endParaRPr lang="en-GB"/>
          </a:p>
        </p:txBody>
      </p:sp>
    </p:spTree>
    <p:extLst>
      <p:ext uri="{BB962C8B-B14F-4D97-AF65-F5344CB8AC3E}">
        <p14:creationId xmlns:p14="http://schemas.microsoft.com/office/powerpoint/2010/main" val="299142071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sz="1800" dirty="0" smtClean="0"/>
              <a:t>Catalogue spanning repositories, Keeping context </a:t>
            </a:r>
            <a:br>
              <a:rPr lang="en-US" altLang="en-US" sz="1800" dirty="0" smtClean="0"/>
            </a:br>
            <a:r>
              <a:rPr lang="en-US" altLang="en-US" sz="1200" dirty="0" smtClean="0"/>
              <a:t>respects project data solutions, reuses public content, structured</a:t>
            </a:r>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21</a:t>
            </a:fld>
            <a:endParaRPr lang="en-GB"/>
          </a:p>
        </p:txBody>
      </p:sp>
    </p:spTree>
    <p:extLst>
      <p:ext uri="{BB962C8B-B14F-4D97-AF65-F5344CB8AC3E}">
        <p14:creationId xmlns:p14="http://schemas.microsoft.com/office/powerpoint/2010/main" val="61678913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B1893D73-E66E-49E4-A3B4-C4A4FD901A04}" type="slidenum">
              <a:rPr lang="en-GB" altLang="en-US"/>
              <a:pPr/>
              <a:t>22</a:t>
            </a:fld>
            <a:endParaRPr lang="en-GB" altLang="en-US"/>
          </a:p>
        </p:txBody>
      </p:sp>
      <p:sp>
        <p:nvSpPr>
          <p:cNvPr id="995330" name="Rectangle 2"/>
          <p:cNvSpPr>
            <a:spLocks noGrp="1" noRot="1" noChangeAspect="1" noChangeArrowheads="1" noTextEdit="1"/>
          </p:cNvSpPr>
          <p:nvPr>
            <p:ph type="sldImg"/>
          </p:nvPr>
        </p:nvSpPr>
        <p:spPr>
          <a:xfrm>
            <a:off x="1143000" y="685800"/>
            <a:ext cx="4572000" cy="3429000"/>
          </a:xfrm>
          <a:ln/>
        </p:spPr>
      </p:sp>
      <p:sp>
        <p:nvSpPr>
          <p:cNvPr id="995331" name="Rectangle 3"/>
          <p:cNvSpPr>
            <a:spLocks noGrp="1" noChangeArrowheads="1"/>
          </p:cNvSpPr>
          <p:nvPr>
            <p:ph type="body" idx="1"/>
          </p:nvPr>
        </p:nvSpPr>
        <p:spPr/>
        <p:txBody>
          <a:bodyPr/>
          <a:lstStyle/>
          <a:p>
            <a:endParaRPr lang="en-GB" altLang="en-US" dirty="0"/>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23</a:t>
            </a:fld>
            <a:endParaRPr lang="en-GB"/>
          </a:p>
        </p:txBody>
      </p:sp>
    </p:spTree>
    <p:extLst>
      <p:ext uri="{BB962C8B-B14F-4D97-AF65-F5344CB8AC3E}">
        <p14:creationId xmlns:p14="http://schemas.microsoft.com/office/powerpoint/2010/main" val="100525359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24</a:t>
            </a:fld>
            <a:endParaRPr lang="en-GB"/>
          </a:p>
        </p:txBody>
      </p:sp>
    </p:spTree>
    <p:extLst>
      <p:ext uri="{BB962C8B-B14F-4D97-AF65-F5344CB8AC3E}">
        <p14:creationId xmlns:p14="http://schemas.microsoft.com/office/powerpoint/2010/main" val="334890809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smtClean="0"/>
          </a:p>
        </p:txBody>
      </p:sp>
      <p:sp>
        <p:nvSpPr>
          <p:cNvPr id="4" name="Slide Number Placeholder 3"/>
          <p:cNvSpPr>
            <a:spLocks noGrp="1"/>
          </p:cNvSpPr>
          <p:nvPr>
            <p:ph type="sldNum" sz="quarter" idx="10"/>
          </p:nvPr>
        </p:nvSpPr>
        <p:spPr/>
        <p:txBody>
          <a:bodyPr/>
          <a:lstStyle/>
          <a:p>
            <a:fld id="{1BA56E14-E9CA-47FA-8EBB-1378995C5C56}" type="slidenum">
              <a:rPr lang="en-GB" smtClean="0"/>
              <a:t>25</a:t>
            </a:fld>
            <a:endParaRPr lang="en-GB"/>
          </a:p>
        </p:txBody>
      </p:sp>
    </p:spTree>
    <p:extLst>
      <p:ext uri="{BB962C8B-B14F-4D97-AF65-F5344CB8AC3E}">
        <p14:creationId xmlns:p14="http://schemas.microsoft.com/office/powerpoint/2010/main" val="133860709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altLang="en-US" sz="1200" dirty="0" smtClean="0">
                <a:solidFill>
                  <a:srgbClr val="FF0000"/>
                </a:solidFill>
                <a:latin typeface="Corbel" panose="020B0503020204020204" pitchFamily="34" charset="0"/>
                <a:cs typeface="Arial" pitchFamily="34" charset="0"/>
              </a:rPr>
              <a:t>*</a:t>
            </a:r>
            <a:r>
              <a:rPr lang="en-US" altLang="en-US" sz="1200" dirty="0" smtClean="0">
                <a:latin typeface="Corbel" panose="020B0503020204020204" pitchFamily="34" charset="0"/>
                <a:cs typeface="Arial" pitchFamily="34" charset="0"/>
              </a:rPr>
              <a:t>Troup, E.; Clark, I; Swain, P; Millar, AJ</a:t>
            </a:r>
            <a:r>
              <a:rPr lang="en-US" altLang="en-US" sz="1200" b="1" dirty="0" smtClean="0">
                <a:latin typeface="Corbel" panose="020B0503020204020204" pitchFamily="34" charset="0"/>
                <a:cs typeface="Arial" pitchFamily="34" charset="0"/>
              </a:rPr>
              <a:t>; </a:t>
            </a:r>
            <a:r>
              <a:rPr lang="en-US" altLang="en-US" sz="1200" b="1" dirty="0" smtClean="0">
                <a:solidFill>
                  <a:srgbClr val="FF0000"/>
                </a:solidFill>
                <a:latin typeface="Corbel" panose="020B0503020204020204" pitchFamily="34" charset="0"/>
                <a:cs typeface="Arial" pitchFamily="34" charset="0"/>
              </a:rPr>
              <a:t>Zielinski, T </a:t>
            </a:r>
            <a:r>
              <a:rPr lang="en-US" altLang="en-US" sz="1200" dirty="0" smtClean="0">
                <a:latin typeface="Corbel" panose="020B0503020204020204" pitchFamily="34" charset="0"/>
                <a:cs typeface="Arial" pitchFamily="34" charset="0"/>
              </a:rPr>
              <a:t>(2015) Practical evaluation of SEEK and openBIS for biological data management in SynthSys  </a:t>
            </a:r>
            <a:r>
              <a:rPr lang="en-US" altLang="en-US" sz="1200" dirty="0" smtClean="0">
                <a:latin typeface="Corbel" panose="020B0503020204020204" pitchFamily="34" charset="0"/>
                <a:cs typeface="Arial" pitchFamily="34" charset="0"/>
                <a:hlinkClick r:id="rId3"/>
              </a:rPr>
              <a:t>http://hdl.handle.net/1842/12236</a:t>
            </a:r>
            <a:r>
              <a:rPr lang="en-US" altLang="en-US" sz="1200" dirty="0" smtClean="0">
                <a:latin typeface="Corbel" panose="020B0503020204020204" pitchFamily="34" charset="0"/>
                <a:cs typeface="Arial" pitchFamily="34" charset="0"/>
              </a:rPr>
              <a:t> </a:t>
            </a:r>
          </a:p>
          <a:p>
            <a:endParaRPr lang="en-GB" dirty="0" smtClean="0"/>
          </a:p>
          <a:p>
            <a:endParaRPr lang="en-GB" dirty="0" smtClean="0"/>
          </a:p>
          <a:p>
            <a:endParaRPr lang="en-GB" dirty="0"/>
          </a:p>
        </p:txBody>
      </p:sp>
      <p:sp>
        <p:nvSpPr>
          <p:cNvPr id="4" name="Slide Number Placeholder 3"/>
          <p:cNvSpPr>
            <a:spLocks noGrp="1"/>
          </p:cNvSpPr>
          <p:nvPr>
            <p:ph type="sldNum" sz="quarter" idx="10"/>
          </p:nvPr>
        </p:nvSpPr>
        <p:spPr/>
        <p:txBody>
          <a:bodyPr/>
          <a:lstStyle/>
          <a:p>
            <a:fld id="{6484996C-4212-44C9-A141-CA4A42AF88B3}" type="slidenum">
              <a:rPr lang="en-GB" smtClean="0"/>
              <a:t>26</a:t>
            </a:fld>
            <a:endParaRPr lang="en-GB"/>
          </a:p>
        </p:txBody>
      </p:sp>
    </p:spTree>
    <p:extLst>
      <p:ext uri="{BB962C8B-B14F-4D97-AF65-F5344CB8AC3E}">
        <p14:creationId xmlns:p14="http://schemas.microsoft.com/office/powerpoint/2010/main" val="265201755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1BA56E14-E9CA-47FA-8EBB-1378995C5C56}" type="slidenum">
              <a:rPr lang="en-GB" smtClean="0"/>
              <a:t>27</a:t>
            </a:fld>
            <a:endParaRPr lang="en-GB"/>
          </a:p>
        </p:txBody>
      </p:sp>
    </p:spTree>
    <p:extLst>
      <p:ext uri="{BB962C8B-B14F-4D97-AF65-F5344CB8AC3E}">
        <p14:creationId xmlns:p14="http://schemas.microsoft.com/office/powerpoint/2010/main" val="224242531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sz="1200" dirty="0" smtClean="0">
                <a:latin typeface="Corbel" panose="020B0503020204020204" pitchFamily="34" charset="0"/>
              </a:rPr>
              <a:t>Data </a:t>
            </a:r>
            <a:r>
              <a:rPr lang="en-GB" sz="1200" dirty="0" smtClean="0">
                <a:latin typeface="Corbel" panose="020B0503020204020204" pitchFamily="34" charset="0"/>
              </a:rPr>
              <a:t>Management Planning</a:t>
            </a:r>
          </a:p>
          <a:p>
            <a:r>
              <a:rPr lang="en-GB" sz="1200" dirty="0" smtClean="0">
                <a:latin typeface="Corbel" panose="020B0503020204020204" pitchFamily="34" charset="0"/>
              </a:rPr>
              <a:t>Tailored Data Management design</a:t>
            </a:r>
          </a:p>
          <a:p>
            <a:r>
              <a:rPr lang="en-GB" sz="1200" dirty="0" smtClean="0">
                <a:latin typeface="Corbel" panose="020B0503020204020204" pitchFamily="34" charset="0"/>
              </a:rPr>
              <a:t>Tailored metadata structures and pipelines</a:t>
            </a:r>
          </a:p>
          <a:p>
            <a:r>
              <a:rPr lang="en-GB" sz="1200" dirty="0" smtClean="0">
                <a:latin typeface="Corbel" panose="020B0503020204020204" pitchFamily="34" charset="0"/>
              </a:rPr>
              <a:t>Tailored platform install</a:t>
            </a:r>
          </a:p>
          <a:p>
            <a:r>
              <a:rPr lang="en-GB" sz="1200" dirty="0" smtClean="0">
                <a:latin typeface="Corbel" panose="020B0503020204020204" pitchFamily="34" charset="0"/>
              </a:rPr>
              <a:t>Tailored showcase and exchange</a:t>
            </a:r>
          </a:p>
          <a:p>
            <a:r>
              <a:rPr lang="en-GB" sz="1200" dirty="0" smtClean="0">
                <a:latin typeface="Corbel" panose="020B0503020204020204" pitchFamily="34" charset="0"/>
              </a:rPr>
              <a:t>Requirements priority</a:t>
            </a:r>
          </a:p>
          <a:p>
            <a:r>
              <a:rPr lang="en-GB" sz="1200" dirty="0" smtClean="0">
                <a:latin typeface="Corbel" panose="020B0503020204020204" pitchFamily="34" charset="0"/>
              </a:rPr>
              <a:t>Help in DM problem solving</a:t>
            </a:r>
          </a:p>
          <a:p>
            <a:r>
              <a:rPr lang="en-GB" sz="1200" dirty="0" smtClean="0">
                <a:latin typeface="Corbel" panose="020B0503020204020204" pitchFamily="34" charset="0"/>
              </a:rPr>
              <a:t>Help in linking data to analytics</a:t>
            </a:r>
          </a:p>
          <a:p>
            <a:r>
              <a:rPr lang="en-GB" sz="1200" dirty="0" smtClean="0">
                <a:latin typeface="Corbel" panose="020B0503020204020204" pitchFamily="34" charset="0"/>
              </a:rPr>
              <a:t>Help in compliance</a:t>
            </a:r>
          </a:p>
          <a:p>
            <a:r>
              <a:rPr lang="en-GB" sz="1200" dirty="0" smtClean="0">
                <a:latin typeface="Corbel" panose="020B0503020204020204" pitchFamily="34" charset="0"/>
              </a:rPr>
              <a:t>Help during project movements and staff changes</a:t>
            </a:r>
          </a:p>
          <a:p>
            <a:r>
              <a:rPr lang="en-GB" sz="1200" dirty="0" smtClean="0">
                <a:latin typeface="Corbel" panose="020B0503020204020204" pitchFamily="34" charset="0"/>
              </a:rPr>
              <a:t>Help at project sunset time</a:t>
            </a:r>
          </a:p>
          <a:p>
            <a:r>
              <a:rPr lang="en-GB" sz="1200" dirty="0" smtClean="0">
                <a:latin typeface="Corbel" panose="020B0503020204020204" pitchFamily="34" charset="0"/>
              </a:rPr>
              <a:t>Help for </a:t>
            </a:r>
            <a:r>
              <a:rPr lang="en-GB" sz="1200" dirty="0" err="1" smtClean="0">
                <a:latin typeface="Corbel" panose="020B0503020204020204" pitchFamily="34" charset="0"/>
              </a:rPr>
              <a:t>reprod</a:t>
            </a:r>
            <a:r>
              <a:rPr lang="en-GB" sz="1200" dirty="0" smtClean="0">
                <a:latin typeface="Corbel" panose="020B0503020204020204" pitchFamily="34" charset="0"/>
              </a:rPr>
              <a:t>. Publication</a:t>
            </a:r>
          </a:p>
          <a:p>
            <a:endParaRPr lang="en-GB" sz="1200" dirty="0" smtClean="0">
              <a:latin typeface="Corbel" panose="020B0503020204020204" pitchFamily="34" charset="0"/>
            </a:endParaRPr>
          </a:p>
          <a:p>
            <a:r>
              <a:rPr lang="en-GB" sz="1200" dirty="0" smtClean="0">
                <a:latin typeface="Corbel" panose="020B0503020204020204" pitchFamily="34" charset="0"/>
              </a:rPr>
              <a:t>Build a PALs network</a:t>
            </a:r>
          </a:p>
          <a:p>
            <a:r>
              <a:rPr lang="en-GB" sz="1200" dirty="0" smtClean="0">
                <a:latin typeface="Corbel" panose="020B0503020204020204" pitchFamily="34" charset="0"/>
              </a:rPr>
              <a:t>Tailored Training, Workshops, Site Visits</a:t>
            </a:r>
          </a:p>
          <a:p>
            <a:r>
              <a:rPr lang="en-GB" sz="1200" dirty="0" smtClean="0">
                <a:latin typeface="Corbel" panose="020B0503020204020204" pitchFamily="34" charset="0"/>
              </a:rPr>
              <a:t>Curation support</a:t>
            </a:r>
          </a:p>
          <a:p>
            <a:endParaRPr lang="en-GB" dirty="0"/>
          </a:p>
        </p:txBody>
      </p:sp>
      <p:sp>
        <p:nvSpPr>
          <p:cNvPr id="4" name="Slide Number Placeholder 3"/>
          <p:cNvSpPr>
            <a:spLocks noGrp="1"/>
          </p:cNvSpPr>
          <p:nvPr>
            <p:ph type="sldNum" sz="quarter" idx="10"/>
          </p:nvPr>
        </p:nvSpPr>
        <p:spPr/>
        <p:txBody>
          <a:bodyPr/>
          <a:lstStyle/>
          <a:p>
            <a:fld id="{6484996C-4212-44C9-A141-CA4A42AF88B3}" type="slidenum">
              <a:rPr lang="en-GB" smtClean="0"/>
              <a:t>28</a:t>
            </a:fld>
            <a:endParaRPr lang="en-GB"/>
          </a:p>
        </p:txBody>
      </p:sp>
    </p:spTree>
    <p:extLst>
      <p:ext uri="{BB962C8B-B14F-4D97-AF65-F5344CB8AC3E}">
        <p14:creationId xmlns:p14="http://schemas.microsoft.com/office/powerpoint/2010/main" val="81693505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sz="1200" b="1" u="none" strike="noStrike" kern="1200" dirty="0" err="1" smtClean="0">
                <a:solidFill>
                  <a:schemeClr val="tx1"/>
                </a:solidFill>
                <a:effectLst/>
                <a:latin typeface="+mn-lt"/>
                <a:ea typeface="+mn-ea"/>
                <a:cs typeface="+mn-cs"/>
                <a:hlinkClick r:id="rId3"/>
              </a:rPr>
              <a:t>Jurgen</a:t>
            </a:r>
            <a:r>
              <a:rPr lang="en-GB" sz="1200" b="1" u="none" strike="noStrike" kern="1200" dirty="0" smtClean="0">
                <a:solidFill>
                  <a:schemeClr val="tx1"/>
                </a:solidFill>
                <a:effectLst/>
                <a:latin typeface="+mn-lt"/>
                <a:ea typeface="+mn-ea"/>
                <a:cs typeface="+mn-cs"/>
                <a:hlinkClick r:id="rId3"/>
              </a:rPr>
              <a:t> Haanstra</a:t>
            </a:r>
            <a:r>
              <a:rPr lang="en-GB" dirty="0" smtClean="0">
                <a:effectLst/>
              </a:rPr>
              <a:t> </a:t>
            </a:r>
            <a:r>
              <a:rPr lang="en-GB" sz="1200" b="0" kern="1200" dirty="0" smtClean="0">
                <a:solidFill>
                  <a:schemeClr val="tx1"/>
                </a:solidFill>
                <a:effectLst/>
                <a:latin typeface="+mn-lt"/>
                <a:ea typeface="+mn-ea"/>
                <a:cs typeface="+mn-cs"/>
              </a:rPr>
              <a:t>Senior Postdoctoral Researcher Systems Bioinformatics at </a:t>
            </a:r>
            <a:r>
              <a:rPr lang="en-GB" sz="1200" b="0" kern="1200" dirty="0" err="1" smtClean="0">
                <a:solidFill>
                  <a:schemeClr val="tx1"/>
                </a:solidFill>
                <a:effectLst/>
                <a:latin typeface="+mn-lt"/>
                <a:ea typeface="+mn-ea"/>
                <a:cs typeface="+mn-cs"/>
              </a:rPr>
              <a:t>Vrije</a:t>
            </a:r>
            <a:r>
              <a:rPr lang="en-GB" sz="1200" b="0" kern="1200" dirty="0" smtClean="0">
                <a:solidFill>
                  <a:schemeClr val="tx1"/>
                </a:solidFill>
                <a:effectLst/>
                <a:latin typeface="+mn-lt"/>
                <a:ea typeface="+mn-ea"/>
                <a:cs typeface="+mn-cs"/>
              </a:rPr>
              <a:t> </a:t>
            </a:r>
            <a:r>
              <a:rPr lang="en-GB" sz="1200" b="0" kern="1200" dirty="0" err="1" smtClean="0">
                <a:solidFill>
                  <a:schemeClr val="tx1"/>
                </a:solidFill>
                <a:effectLst/>
                <a:latin typeface="+mn-lt"/>
                <a:ea typeface="+mn-ea"/>
                <a:cs typeface="+mn-cs"/>
              </a:rPr>
              <a:t>Universiteit</a:t>
            </a:r>
            <a:r>
              <a:rPr lang="en-GB" sz="1200" b="0" kern="1200" dirty="0" smtClean="0">
                <a:solidFill>
                  <a:schemeClr val="tx1"/>
                </a:solidFill>
                <a:effectLst/>
                <a:latin typeface="+mn-lt"/>
                <a:ea typeface="+mn-ea"/>
                <a:cs typeface="+mn-cs"/>
              </a:rPr>
              <a:t> Amsterdam</a:t>
            </a:r>
          </a:p>
          <a:p>
            <a:r>
              <a:rPr lang="en-GB" sz="1200" b="0" kern="1200" dirty="0" smtClean="0">
                <a:solidFill>
                  <a:schemeClr val="tx1"/>
                </a:solidFill>
                <a:effectLst/>
                <a:latin typeface="+mn-lt"/>
                <a:ea typeface="+mn-ea"/>
                <a:cs typeface="+mn-cs"/>
              </a:rPr>
              <a:t>Utrecht Area, Netherlands</a:t>
            </a:r>
          </a:p>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29</a:t>
            </a:fld>
            <a:endParaRPr lang="en-GB"/>
          </a:p>
        </p:txBody>
      </p:sp>
    </p:spTree>
    <p:extLst>
      <p:ext uri="{BB962C8B-B14F-4D97-AF65-F5344CB8AC3E}">
        <p14:creationId xmlns:p14="http://schemas.microsoft.com/office/powerpoint/2010/main" val="168260936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smtClean="0"/>
              <a:t>ISA-TAB</a:t>
            </a:r>
          </a:p>
          <a:p>
            <a:r>
              <a:rPr lang="en-GB" dirty="0" smtClean="0"/>
              <a:t>The Refinery Platform is a web-based data visualization and analysis system powered by an ISA-Tab-compatible data repository for public and private data sets. Analyses are implemented as Galaxy workflows and executed through the Galaxy API.</a:t>
            </a:r>
          </a:p>
          <a:p>
            <a:r>
              <a:rPr lang="en-GB" dirty="0" smtClean="0"/>
              <a:t>http://www.refinery-platform.org/</a:t>
            </a:r>
          </a:p>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30</a:t>
            </a:fld>
            <a:endParaRPr lang="en-GB"/>
          </a:p>
        </p:txBody>
      </p:sp>
    </p:spTree>
    <p:extLst>
      <p:ext uri="{BB962C8B-B14F-4D97-AF65-F5344CB8AC3E}">
        <p14:creationId xmlns:p14="http://schemas.microsoft.com/office/powerpoint/2010/main" val="312444540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sz="1200" dirty="0" smtClean="0">
              <a:latin typeface="Corbel" panose="020B0503020204020204" pitchFamily="34" charset="0"/>
            </a:endParaRPr>
          </a:p>
        </p:txBody>
      </p:sp>
      <p:sp>
        <p:nvSpPr>
          <p:cNvPr id="4" name="Slide Number Placeholder 3"/>
          <p:cNvSpPr>
            <a:spLocks noGrp="1"/>
          </p:cNvSpPr>
          <p:nvPr>
            <p:ph type="sldNum" sz="quarter" idx="10"/>
          </p:nvPr>
        </p:nvSpPr>
        <p:spPr/>
        <p:txBody>
          <a:bodyPr/>
          <a:lstStyle/>
          <a:p>
            <a:fld id="{6484996C-4212-44C9-A141-CA4A42AF88B3}" type="slidenum">
              <a:rPr lang="en-GB" smtClean="0"/>
              <a:t>31</a:t>
            </a:fld>
            <a:endParaRPr lang="en-GB"/>
          </a:p>
        </p:txBody>
      </p:sp>
    </p:spTree>
    <p:extLst>
      <p:ext uri="{BB962C8B-B14F-4D97-AF65-F5344CB8AC3E}">
        <p14:creationId xmlns:p14="http://schemas.microsoft.com/office/powerpoint/2010/main" val="420966895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9698" name="Rectangle 8"/>
          <p:cNvSpPr>
            <a:spLocks noGrp="1" noChangeArrowheads="1"/>
          </p:cNvSpPr>
          <p:nvPr>
            <p:ph type="sldNum" sz="quarter"/>
          </p:nvPr>
        </p:nvSpPr>
        <p:spPr>
          <a:noFill/>
          <a:extLst>
            <a:ext uri="{91240B29-F687-4F45-9708-019B960494DF}">
              <a14:hiddenLine xmlns:a14="http://schemas.microsoft.com/office/drawing/2010/main" w="9525">
                <a:solidFill>
                  <a:srgbClr val="808080"/>
                </a:solidFill>
                <a:round/>
                <a:headEnd/>
                <a:tailEnd/>
              </a14:hiddenLine>
            </a:ext>
          </a:extLst>
        </p:spPr>
        <p:txBody>
          <a:bodyPr/>
          <a:lstStyle>
            <a:lvl1pPr eaLnBrk="0">
              <a:tabLst>
                <a:tab pos="723900" algn="l"/>
                <a:tab pos="1447800" algn="l"/>
                <a:tab pos="2171700" algn="l"/>
                <a:tab pos="2895600" algn="l"/>
              </a:tabLst>
              <a:defRPr>
                <a:solidFill>
                  <a:schemeClr val="bg1"/>
                </a:solidFill>
                <a:latin typeface="Arial" pitchFamily="34" charset="0"/>
                <a:ea typeface="Microsoft YaHei" pitchFamily="34" charset="-122"/>
              </a:defRPr>
            </a:lvl1pPr>
            <a:lvl2pPr eaLnBrk="0">
              <a:tabLst>
                <a:tab pos="723900" algn="l"/>
                <a:tab pos="1447800" algn="l"/>
                <a:tab pos="2171700" algn="l"/>
                <a:tab pos="2895600" algn="l"/>
              </a:tabLst>
              <a:defRPr>
                <a:solidFill>
                  <a:schemeClr val="bg1"/>
                </a:solidFill>
                <a:latin typeface="Arial" pitchFamily="34" charset="0"/>
                <a:ea typeface="Microsoft YaHei" pitchFamily="34" charset="-122"/>
              </a:defRPr>
            </a:lvl2pPr>
            <a:lvl3pPr eaLnBrk="0">
              <a:tabLst>
                <a:tab pos="723900" algn="l"/>
                <a:tab pos="1447800" algn="l"/>
                <a:tab pos="2171700" algn="l"/>
                <a:tab pos="2895600" algn="l"/>
              </a:tabLst>
              <a:defRPr>
                <a:solidFill>
                  <a:schemeClr val="bg1"/>
                </a:solidFill>
                <a:latin typeface="Arial" pitchFamily="34" charset="0"/>
                <a:ea typeface="Microsoft YaHei" pitchFamily="34" charset="-122"/>
              </a:defRPr>
            </a:lvl3pPr>
            <a:lvl4pPr eaLnBrk="0">
              <a:tabLst>
                <a:tab pos="723900" algn="l"/>
                <a:tab pos="1447800" algn="l"/>
                <a:tab pos="2171700" algn="l"/>
                <a:tab pos="2895600" algn="l"/>
              </a:tabLst>
              <a:defRPr>
                <a:solidFill>
                  <a:schemeClr val="bg1"/>
                </a:solidFill>
                <a:latin typeface="Arial" pitchFamily="34" charset="0"/>
                <a:ea typeface="Microsoft YaHei" pitchFamily="34" charset="-122"/>
              </a:defRPr>
            </a:lvl4pPr>
            <a:lvl5pPr eaLnBrk="0">
              <a:tabLst>
                <a:tab pos="723900" algn="l"/>
                <a:tab pos="1447800" algn="l"/>
                <a:tab pos="2171700" algn="l"/>
                <a:tab pos="2895600" algn="l"/>
              </a:tabLst>
              <a:defRPr>
                <a:solidFill>
                  <a:schemeClr val="bg1"/>
                </a:solidFill>
                <a:latin typeface="Arial" pitchFamily="34" charset="0"/>
                <a:ea typeface="Microsoft YaHei" pitchFamily="34" charset="-122"/>
              </a:defRPr>
            </a:lvl5pPr>
            <a:lvl6pPr marL="2514600" indent="-228600" defTabSz="457200" eaLnBrk="0" fontAlgn="base" hangingPunct="0">
              <a:lnSpc>
                <a:spcPct val="93000"/>
              </a:lnSpc>
              <a:spcBef>
                <a:spcPct val="0"/>
              </a:spcBef>
              <a:spcAft>
                <a:spcPct val="0"/>
              </a:spcAft>
              <a:buClr>
                <a:srgbClr val="000000"/>
              </a:buClr>
              <a:buSzPct val="100000"/>
              <a:buFont typeface="Times New Roman" pitchFamily="18" charset="0"/>
              <a:tabLst>
                <a:tab pos="723900" algn="l"/>
                <a:tab pos="1447800" algn="l"/>
                <a:tab pos="2171700" algn="l"/>
                <a:tab pos="2895600" algn="l"/>
              </a:tabLst>
              <a:defRPr>
                <a:solidFill>
                  <a:schemeClr val="bg1"/>
                </a:solidFill>
                <a:latin typeface="Arial" pitchFamily="34" charset="0"/>
                <a:ea typeface="Microsoft YaHei" pitchFamily="34" charset="-122"/>
              </a:defRPr>
            </a:lvl6pPr>
            <a:lvl7pPr marL="2971800" indent="-228600" defTabSz="457200" eaLnBrk="0" fontAlgn="base" hangingPunct="0">
              <a:lnSpc>
                <a:spcPct val="93000"/>
              </a:lnSpc>
              <a:spcBef>
                <a:spcPct val="0"/>
              </a:spcBef>
              <a:spcAft>
                <a:spcPct val="0"/>
              </a:spcAft>
              <a:buClr>
                <a:srgbClr val="000000"/>
              </a:buClr>
              <a:buSzPct val="100000"/>
              <a:buFont typeface="Times New Roman" pitchFamily="18" charset="0"/>
              <a:tabLst>
                <a:tab pos="723900" algn="l"/>
                <a:tab pos="1447800" algn="l"/>
                <a:tab pos="2171700" algn="l"/>
                <a:tab pos="2895600" algn="l"/>
              </a:tabLst>
              <a:defRPr>
                <a:solidFill>
                  <a:schemeClr val="bg1"/>
                </a:solidFill>
                <a:latin typeface="Arial" pitchFamily="34" charset="0"/>
                <a:ea typeface="Microsoft YaHei" pitchFamily="34" charset="-122"/>
              </a:defRPr>
            </a:lvl7pPr>
            <a:lvl8pPr marL="3429000" indent="-228600" defTabSz="457200" eaLnBrk="0" fontAlgn="base" hangingPunct="0">
              <a:lnSpc>
                <a:spcPct val="93000"/>
              </a:lnSpc>
              <a:spcBef>
                <a:spcPct val="0"/>
              </a:spcBef>
              <a:spcAft>
                <a:spcPct val="0"/>
              </a:spcAft>
              <a:buClr>
                <a:srgbClr val="000000"/>
              </a:buClr>
              <a:buSzPct val="100000"/>
              <a:buFont typeface="Times New Roman" pitchFamily="18" charset="0"/>
              <a:tabLst>
                <a:tab pos="723900" algn="l"/>
                <a:tab pos="1447800" algn="l"/>
                <a:tab pos="2171700" algn="l"/>
                <a:tab pos="2895600" algn="l"/>
              </a:tabLst>
              <a:defRPr>
                <a:solidFill>
                  <a:schemeClr val="bg1"/>
                </a:solidFill>
                <a:latin typeface="Arial" pitchFamily="34" charset="0"/>
                <a:ea typeface="Microsoft YaHei" pitchFamily="34" charset="-122"/>
              </a:defRPr>
            </a:lvl8pPr>
            <a:lvl9pPr marL="3886200" indent="-228600" defTabSz="457200" eaLnBrk="0" fontAlgn="base" hangingPunct="0">
              <a:lnSpc>
                <a:spcPct val="93000"/>
              </a:lnSpc>
              <a:spcBef>
                <a:spcPct val="0"/>
              </a:spcBef>
              <a:spcAft>
                <a:spcPct val="0"/>
              </a:spcAft>
              <a:buClr>
                <a:srgbClr val="000000"/>
              </a:buClr>
              <a:buSzPct val="100000"/>
              <a:buFont typeface="Times New Roman" pitchFamily="18" charset="0"/>
              <a:tabLst>
                <a:tab pos="723900" algn="l"/>
                <a:tab pos="1447800" algn="l"/>
                <a:tab pos="2171700" algn="l"/>
                <a:tab pos="2895600" algn="l"/>
              </a:tabLst>
              <a:defRPr>
                <a:solidFill>
                  <a:schemeClr val="bg1"/>
                </a:solidFill>
                <a:latin typeface="Arial" pitchFamily="34" charset="0"/>
                <a:ea typeface="Microsoft YaHei" pitchFamily="34" charset="-122"/>
              </a:defRPr>
            </a:lvl9pPr>
          </a:lstStyle>
          <a:p>
            <a:pPr eaLnBrk="1"/>
            <a:fld id="{35A64BC1-61F9-4EBC-B69B-918CFC5540D1}" type="slidenum">
              <a:rPr lang="en-US" altLang="en-US">
                <a:solidFill>
                  <a:srgbClr val="000000"/>
                </a:solidFill>
                <a:latin typeface="Times New Roman" pitchFamily="18" charset="0"/>
              </a:rPr>
              <a:pPr eaLnBrk="1"/>
              <a:t>32</a:t>
            </a:fld>
            <a:endParaRPr lang="en-US" altLang="en-US">
              <a:solidFill>
                <a:srgbClr val="000000"/>
              </a:solidFill>
              <a:latin typeface="Times New Roman" pitchFamily="18" charset="0"/>
            </a:endParaRPr>
          </a:p>
        </p:txBody>
      </p:sp>
      <p:sp>
        <p:nvSpPr>
          <p:cNvPr id="29699" name="Rectangle 1"/>
          <p:cNvSpPr txBox="1">
            <a:spLocks noGrp="1" noRot="1" noChangeAspect="1" noChangeArrowheads="1" noTextEdit="1"/>
          </p:cNvSpPr>
          <p:nvPr>
            <p:ph type="sldImg"/>
          </p:nvPr>
        </p:nvSpPr>
        <p:spPr>
          <a:xfrm>
            <a:off x="1141413" y="695325"/>
            <a:ext cx="4575175" cy="3430588"/>
          </a:xfrm>
          <a:solidFill>
            <a:srgbClr val="FFFFFF"/>
          </a:solidFill>
          <a:ln>
            <a:solidFill>
              <a:srgbClr val="000000"/>
            </a:solidFill>
            <a:miter lim="800000"/>
            <a:headEnd/>
            <a:tailEnd/>
          </a:ln>
          <a:extLst>
            <a:ext uri="{AF507438-7753-43E0-B8FC-AC1667EBCBE1}">
              <a14:hiddenEffects xmlns:a14="http://schemas.microsoft.com/office/drawing/2010/main">
                <a:effectLst>
                  <a:outerShdw dist="35921" dir="2700000" algn="ctr" rotWithShape="0">
                    <a:srgbClr val="808080"/>
                  </a:outerShdw>
                </a:effectLst>
              </a14:hiddenEffects>
            </a:ext>
          </a:extLst>
        </p:spPr>
      </p:sp>
      <p:sp>
        <p:nvSpPr>
          <p:cNvPr id="29700" name="Rectangle 2"/>
          <p:cNvSpPr txBox="1">
            <a:spLocks noGrp="1" noChangeArrowheads="1"/>
          </p:cNvSpPr>
          <p:nvPr>
            <p:ph type="body" idx="1"/>
          </p:nvPr>
        </p:nvSpPr>
        <p:spPr>
          <a:xfrm>
            <a:off x="685800" y="4343400"/>
            <a:ext cx="5486400" cy="4114800"/>
          </a:xfrm>
          <a:noFill/>
          <a:extLst>
            <a:ext uri="{AF507438-7753-43E0-B8FC-AC1667EBCBE1}">
              <a14:hiddenEffects xmlns:a14="http://schemas.microsoft.com/office/drawing/2010/main">
                <a:effectLst>
                  <a:outerShdw dist="35921" dir="2700000" algn="ctr" rotWithShape="0">
                    <a:srgbClr val="808080"/>
                  </a:outerShdw>
                </a:effectLst>
              </a14:hiddenEffects>
            </a:ext>
          </a:extLst>
        </p:spPr>
        <p:txBody>
          <a:bodyPr wrap="none" anchor="ctr"/>
          <a:lstStyle/>
          <a:p>
            <a:endParaRPr lang="en-US" altLang="en-US" dirty="0" smtClean="0">
              <a:latin typeface="Times New Roman" pitchFamily="18" charset="0"/>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33</a:t>
            </a:fld>
            <a:endParaRPr lang="en-GB"/>
          </a:p>
        </p:txBody>
      </p:sp>
    </p:spTree>
    <p:extLst>
      <p:ext uri="{BB962C8B-B14F-4D97-AF65-F5344CB8AC3E}">
        <p14:creationId xmlns:p14="http://schemas.microsoft.com/office/powerpoint/2010/main" val="271711512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baseline="0" dirty="0" smtClean="0"/>
          </a:p>
          <a:p>
            <a:endParaRPr lang="en-GB" baseline="0" dirty="0" smtClean="0"/>
          </a:p>
        </p:txBody>
      </p:sp>
      <p:sp>
        <p:nvSpPr>
          <p:cNvPr id="4" name="Slide Number Placeholder 3"/>
          <p:cNvSpPr>
            <a:spLocks noGrp="1"/>
          </p:cNvSpPr>
          <p:nvPr>
            <p:ph type="sldNum" sz="quarter" idx="10"/>
          </p:nvPr>
        </p:nvSpPr>
        <p:spPr/>
        <p:txBody>
          <a:bodyPr/>
          <a:lstStyle/>
          <a:p>
            <a:fld id="{1BA56E14-E9CA-47FA-8EBB-1378995C5C56}" type="slidenum">
              <a:rPr lang="en-GB" smtClean="0"/>
              <a:t>34</a:t>
            </a:fld>
            <a:endParaRPr lang="en-GB"/>
          </a:p>
        </p:txBody>
      </p:sp>
    </p:spTree>
    <p:extLst>
      <p:ext uri="{BB962C8B-B14F-4D97-AF65-F5344CB8AC3E}">
        <p14:creationId xmlns:p14="http://schemas.microsoft.com/office/powerpoint/2010/main" val="132570169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b="1" dirty="0" smtClean="0"/>
              <a:t>Simulation Experiment Description Markup Language</a:t>
            </a:r>
            <a:r>
              <a:rPr lang="en-GB" dirty="0" smtClean="0"/>
              <a:t> (SED-ML). SED-ML is an XML-based format for encoding simulation setups, to ensure exchangeability and reproducibility of simulation experiments. It follows the requirements defined in the </a:t>
            </a:r>
            <a:r>
              <a:rPr lang="en-GB" dirty="0" smtClean="0">
                <a:hlinkClick r:id="rId3"/>
              </a:rPr>
              <a:t>MIASE guidelines</a:t>
            </a:r>
            <a:r>
              <a:rPr lang="en-GB" dirty="0" smtClean="0"/>
              <a:t>. </a:t>
            </a:r>
            <a:endParaRPr lang="en-GB" dirty="0"/>
          </a:p>
        </p:txBody>
      </p:sp>
      <p:sp>
        <p:nvSpPr>
          <p:cNvPr id="4" name="Slide Number Placeholder 3"/>
          <p:cNvSpPr>
            <a:spLocks noGrp="1"/>
          </p:cNvSpPr>
          <p:nvPr>
            <p:ph type="sldNum" sz="quarter" idx="10"/>
          </p:nvPr>
        </p:nvSpPr>
        <p:spPr/>
        <p:txBody>
          <a:bodyPr/>
          <a:lstStyle/>
          <a:p>
            <a:fld id="{1BA56E14-E9CA-47FA-8EBB-1378995C5C56}" type="slidenum">
              <a:rPr lang="en-GB" smtClean="0"/>
              <a:t>35</a:t>
            </a:fld>
            <a:endParaRPr lang="en-GB"/>
          </a:p>
        </p:txBody>
      </p:sp>
    </p:spTree>
    <p:extLst>
      <p:ext uri="{BB962C8B-B14F-4D97-AF65-F5344CB8AC3E}">
        <p14:creationId xmlns:p14="http://schemas.microsoft.com/office/powerpoint/2010/main" val="170098344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smtClean="0"/>
              <a:t>HIDDEN SLIDE Hub</a:t>
            </a:r>
            <a:r>
              <a:rPr lang="en-GB" baseline="0" dirty="0" smtClean="0"/>
              <a:t> </a:t>
            </a:r>
            <a:r>
              <a:rPr lang="en-GB" baseline="0" dirty="0" smtClean="0"/>
              <a:t>content</a:t>
            </a:r>
          </a:p>
          <a:p>
            <a:endParaRPr lang="en-GB" baseline="0" dirty="0" smtClean="0"/>
          </a:p>
          <a:p>
            <a:r>
              <a:rPr lang="en-GB" baseline="0" dirty="0" smtClean="0"/>
              <a:t>Early days</a:t>
            </a:r>
          </a:p>
          <a:p>
            <a:r>
              <a:rPr lang="en-GB" baseline="0" dirty="0" smtClean="0"/>
              <a:t>Visibility push</a:t>
            </a:r>
          </a:p>
          <a:p>
            <a:r>
              <a:rPr lang="en-GB" baseline="0" dirty="0" smtClean="0"/>
              <a:t>Processes need to be put in place</a:t>
            </a:r>
          </a:p>
          <a:p>
            <a:r>
              <a:rPr lang="en-GB" baseline="0" dirty="0" smtClean="0"/>
              <a:t>Latency of </a:t>
            </a:r>
            <a:r>
              <a:rPr lang="en-GB" baseline="0" dirty="0" err="1" smtClean="0"/>
              <a:t>takeup</a:t>
            </a:r>
            <a:r>
              <a:rPr lang="en-GB" baseline="0" dirty="0" smtClean="0"/>
              <a:t> and research results</a:t>
            </a:r>
          </a:p>
          <a:p>
            <a:r>
              <a:rPr lang="en-GB" baseline="0" dirty="0" smtClean="0"/>
              <a:t>End results rather than in flight results</a:t>
            </a:r>
          </a:p>
          <a:p>
            <a:endParaRPr lang="en-GB" baseline="0" dirty="0" smtClean="0"/>
          </a:p>
          <a:p>
            <a:r>
              <a:rPr lang="en-GB" baseline="0" dirty="0" smtClean="0"/>
              <a:t>Moving between SEEKs requires technical and set up </a:t>
            </a:r>
          </a:p>
          <a:p>
            <a:endParaRPr lang="en-GB" dirty="0" smtClean="0"/>
          </a:p>
          <a:p>
            <a:endParaRPr lang="en-GB" dirty="0" smtClean="0"/>
          </a:p>
          <a:p>
            <a:endParaRPr lang="en-GB" dirty="0" smtClean="0"/>
          </a:p>
          <a:p>
            <a:endParaRPr lang="en-GB" dirty="0" smtClean="0"/>
          </a:p>
          <a:p>
            <a:endParaRPr lang="en-GB" dirty="0" smtClean="0"/>
          </a:p>
          <a:p>
            <a:endParaRPr lang="en-GB" dirty="0" smtClean="0"/>
          </a:p>
          <a:p>
            <a:r>
              <a:rPr lang="en-GB" dirty="0" smtClean="0"/>
              <a:t>Hub</a:t>
            </a:r>
          </a:p>
          <a:p>
            <a:r>
              <a:rPr lang="en-GB" dirty="0" smtClean="0"/>
              <a:t>Their Own</a:t>
            </a:r>
          </a:p>
          <a:p>
            <a:endParaRPr lang="en-GB" dirty="0" smtClean="0"/>
          </a:p>
          <a:p>
            <a:r>
              <a:rPr lang="en-GB" dirty="0" smtClean="0"/>
              <a:t>Prospectively</a:t>
            </a:r>
          </a:p>
          <a:p>
            <a:r>
              <a:rPr lang="en-GB" dirty="0" smtClean="0"/>
              <a:t>Retrospectively</a:t>
            </a:r>
          </a:p>
          <a:p>
            <a:endParaRPr lang="en-GB" dirty="0" smtClean="0"/>
          </a:p>
          <a:p>
            <a:r>
              <a:rPr lang="en-GB" dirty="0" smtClean="0"/>
              <a:t>Affects</a:t>
            </a:r>
            <a:r>
              <a:rPr lang="en-GB" baseline="0" dirty="0" smtClean="0"/>
              <a:t> stakeholders – who?</a:t>
            </a:r>
          </a:p>
          <a:p>
            <a:endParaRPr lang="en-GB" baseline="0" dirty="0" smtClean="0"/>
          </a:p>
          <a:p>
            <a:r>
              <a:rPr lang="en-GB" dirty="0" smtClean="0"/>
              <a:t>Multiple support contracts</a:t>
            </a:r>
          </a:p>
          <a:p>
            <a:endParaRPr lang="en-GB" dirty="0" smtClean="0"/>
          </a:p>
          <a:p>
            <a:r>
              <a:rPr lang="en-GB" dirty="0" smtClean="0"/>
              <a:t>Hub user profile - </a:t>
            </a:r>
          </a:p>
          <a:p>
            <a:r>
              <a:rPr lang="en-GB" dirty="0" smtClean="0"/>
              <a:t>Platform user profile</a:t>
            </a:r>
          </a:p>
          <a:p>
            <a:r>
              <a:rPr lang="en-GB" dirty="0" smtClean="0"/>
              <a:t>User analysis - &gt; sustainability, support service</a:t>
            </a:r>
          </a:p>
          <a:p>
            <a:endParaRPr lang="en-GB" dirty="0" smtClean="0"/>
          </a:p>
          <a:p>
            <a:r>
              <a:rPr lang="en-GB" dirty="0" smtClean="0"/>
              <a:t>Sustain through subsidy – must run minimum cost</a:t>
            </a:r>
          </a:p>
          <a:p>
            <a:endParaRPr lang="en-GB" baseline="0" dirty="0" smtClean="0"/>
          </a:p>
          <a:p>
            <a:endParaRPr lang="en-GB" dirty="0"/>
          </a:p>
        </p:txBody>
      </p:sp>
      <p:sp>
        <p:nvSpPr>
          <p:cNvPr id="4" name="Slide Number Placeholder 3"/>
          <p:cNvSpPr>
            <a:spLocks noGrp="1"/>
          </p:cNvSpPr>
          <p:nvPr>
            <p:ph type="sldNum" sz="quarter" idx="10"/>
          </p:nvPr>
        </p:nvSpPr>
        <p:spPr/>
        <p:txBody>
          <a:bodyPr/>
          <a:lstStyle/>
          <a:p>
            <a:fld id="{E73A7D10-882D-4661-BE58-DE977D3F1883}" type="slidenum">
              <a:rPr lang="en-GB" smtClean="0"/>
              <a:t>36</a:t>
            </a:fld>
            <a:endParaRPr lang="en-GB"/>
          </a:p>
        </p:txBody>
      </p:sp>
    </p:spTree>
    <p:extLst>
      <p:ext uri="{BB962C8B-B14F-4D97-AF65-F5344CB8AC3E}">
        <p14:creationId xmlns:p14="http://schemas.microsoft.com/office/powerpoint/2010/main" val="414876562"/>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484996C-4212-44C9-A141-CA4A42AF88B3}" type="slidenum">
              <a:rPr lang="en-GB" smtClean="0"/>
              <a:t>37</a:t>
            </a:fld>
            <a:endParaRPr lang="en-GB" dirty="0"/>
          </a:p>
        </p:txBody>
      </p:sp>
    </p:spTree>
    <p:extLst>
      <p:ext uri="{BB962C8B-B14F-4D97-AF65-F5344CB8AC3E}">
        <p14:creationId xmlns:p14="http://schemas.microsoft.com/office/powerpoint/2010/main" val="227840022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38</a:t>
            </a:fld>
            <a:endParaRPr lang="en-GB"/>
          </a:p>
        </p:txBody>
      </p:sp>
    </p:spTree>
    <p:extLst>
      <p:ext uri="{BB962C8B-B14F-4D97-AF65-F5344CB8AC3E}">
        <p14:creationId xmlns:p14="http://schemas.microsoft.com/office/powerpoint/2010/main" val="35455180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smtClean="0"/>
              <a:t>None</a:t>
            </a:r>
            <a:r>
              <a:rPr lang="en-GB" baseline="0" dirty="0" smtClean="0"/>
              <a:t> showcase openBIS</a:t>
            </a:r>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39</a:t>
            </a:fld>
            <a:endParaRPr lang="en-GB"/>
          </a:p>
        </p:txBody>
      </p:sp>
    </p:spTree>
    <p:extLst>
      <p:ext uri="{BB962C8B-B14F-4D97-AF65-F5344CB8AC3E}">
        <p14:creationId xmlns:p14="http://schemas.microsoft.com/office/powerpoint/2010/main" val="2150263116"/>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7"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9698" name="Rectangle 3"/>
          <p:cNvSpPr>
            <a:spLocks noGrp="1" noChangeArrowheads="1"/>
          </p:cNvSpPr>
          <p:nvPr>
            <p:ph type="body" idx="1"/>
          </p:nvPr>
        </p:nvSpPr>
        <p:spPr bwMode="auto">
          <a:noFill/>
        </p:spPr>
        <p:txBody>
          <a:bodyPr lIns="92958" tIns="46479" rIns="92958" bIns="46479"/>
          <a:lstStyle/>
          <a:p>
            <a:pPr defTabSz="914400"/>
            <a:endParaRPr lang="en-GB" dirty="0" smtClean="0">
              <a:ea typeface="ＭＳ Ｐゴシック" pitchFamily="34" charset="-128"/>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1BA56E14-E9CA-47FA-8EBB-1378995C5C56}" type="slidenum">
              <a:rPr lang="en-GB" smtClean="0"/>
              <a:t>41</a:t>
            </a:fld>
            <a:endParaRPr lang="en-GB"/>
          </a:p>
        </p:txBody>
      </p:sp>
    </p:spTree>
    <p:extLst>
      <p:ext uri="{BB962C8B-B14F-4D97-AF65-F5344CB8AC3E}">
        <p14:creationId xmlns:p14="http://schemas.microsoft.com/office/powerpoint/2010/main" val="3891232752"/>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ctangle 6"/>
          <p:cNvSpPr/>
          <p:nvPr userDrawn="1"/>
        </p:nvSpPr>
        <p:spPr>
          <a:xfrm>
            <a:off x="-36512" y="0"/>
            <a:ext cx="9180512" cy="1484784"/>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sp>
        <p:nvSpPr>
          <p:cNvPr id="2" name="Title 1"/>
          <p:cNvSpPr>
            <a:spLocks noGrp="1"/>
          </p:cNvSpPr>
          <p:nvPr>
            <p:ph type="title"/>
          </p:nvPr>
        </p:nvSpPr>
        <p:spPr/>
        <p:txBody>
          <a:bodyPr/>
          <a:lstStyle>
            <a:lvl1pPr algn="l">
              <a:defRPr>
                <a:solidFill>
                  <a:schemeClr val="bg1"/>
                </a:solidFill>
                <a:latin typeface="Corbel" panose="020B0503020204020204" pitchFamily="34" charset="0"/>
              </a:defRPr>
            </a:lvl1pPr>
          </a:lstStyle>
          <a:p>
            <a:r>
              <a:rPr lang="en-US" dirty="0" smtClean="0"/>
              <a:t>Click to edit Master title style</a:t>
            </a:r>
            <a:endParaRPr lang="en-GB" dirty="0"/>
          </a:p>
        </p:txBody>
      </p:sp>
      <p:sp>
        <p:nvSpPr>
          <p:cNvPr id="3" name="Content Placeholder 2"/>
          <p:cNvSpPr>
            <a:spLocks noGrp="1"/>
          </p:cNvSpPr>
          <p:nvPr>
            <p:ph idx="1"/>
          </p:nvPr>
        </p:nvSpPr>
        <p:spPr/>
        <p:txBody>
          <a:bodyPr/>
          <a:lstStyle>
            <a:lvl1pPr>
              <a:defRPr>
                <a:latin typeface="Corbel" panose="020B0503020204020204" pitchFamily="34" charset="0"/>
              </a:defRPr>
            </a:lvl1pPr>
            <a:lvl2pPr>
              <a:defRPr>
                <a:latin typeface="Corbel" panose="020B0503020204020204" pitchFamily="34" charset="0"/>
              </a:defRPr>
            </a:lvl2pPr>
            <a:lvl3pPr>
              <a:defRPr>
                <a:latin typeface="Corbel" panose="020B0503020204020204" pitchFamily="34" charset="0"/>
              </a:defRPr>
            </a:lvl3pPr>
            <a:lvl4pPr>
              <a:defRPr>
                <a:latin typeface="Corbel" panose="020B0503020204020204" pitchFamily="34" charset="0"/>
              </a:defRPr>
            </a:lvl4pPr>
            <a:lvl5pPr>
              <a:defRPr>
                <a:latin typeface="Corbel" panose="020B0503020204020204" pitchFamily="34" charset="0"/>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pic>
        <p:nvPicPr>
          <p:cNvPr id="8" name="Bild 13"/>
          <p:cNvPicPr>
            <a:picLocks noChangeAspect="1"/>
          </p:cNvPicPr>
          <p:nvPr userDrawn="1"/>
        </p:nvPicPr>
        <p:blipFill>
          <a:blip r:embed="rId2"/>
          <a:stretch>
            <a:fillRect/>
          </a:stretch>
        </p:blipFill>
        <p:spPr>
          <a:xfrm>
            <a:off x="8243302" y="5928983"/>
            <a:ext cx="768322" cy="785686"/>
          </a:xfrm>
          <a:prstGeom prst="rect">
            <a:avLst/>
          </a:prstGeom>
        </p:spPr>
      </p:pic>
    </p:spTree>
    <p:extLst>
      <p:ext uri="{BB962C8B-B14F-4D97-AF65-F5344CB8AC3E}">
        <p14:creationId xmlns:p14="http://schemas.microsoft.com/office/powerpoint/2010/main" val="1751970051"/>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latin typeface="Corbel" panose="020B050302020402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GB" dirty="0"/>
          </a:p>
        </p:txBody>
      </p:sp>
      <p:sp>
        <p:nvSpPr>
          <p:cNvPr id="7" name="Rectangle 6"/>
          <p:cNvSpPr/>
          <p:nvPr userDrawn="1"/>
        </p:nvSpPr>
        <p:spPr>
          <a:xfrm>
            <a:off x="-36512" y="0"/>
            <a:ext cx="9180512" cy="3861048"/>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sp>
        <p:nvSpPr>
          <p:cNvPr id="2" name="Title 1"/>
          <p:cNvSpPr>
            <a:spLocks noGrp="1"/>
          </p:cNvSpPr>
          <p:nvPr>
            <p:ph type="ctrTitle"/>
          </p:nvPr>
        </p:nvSpPr>
        <p:spPr>
          <a:xfrm>
            <a:off x="2843808" y="1196753"/>
            <a:ext cx="5614392" cy="2403698"/>
          </a:xfrm>
        </p:spPr>
        <p:txBody>
          <a:bodyPr/>
          <a:lstStyle>
            <a:lvl1pPr>
              <a:defRPr>
                <a:solidFill>
                  <a:schemeClr val="bg1"/>
                </a:solidFill>
                <a:latin typeface="Corbel" panose="020B0503020204020204" pitchFamily="34" charset="0"/>
              </a:defRPr>
            </a:lvl1pPr>
          </a:lstStyle>
          <a:p>
            <a:r>
              <a:rPr lang="en-US" dirty="0" smtClean="0"/>
              <a:t>Click to edit Master title style</a:t>
            </a:r>
            <a:endParaRPr lang="en-GB" dirty="0"/>
          </a:p>
        </p:txBody>
      </p:sp>
      <p:pic>
        <p:nvPicPr>
          <p:cNvPr id="9" name="Bild 13"/>
          <p:cNvPicPr>
            <a:picLocks noChangeAspect="1"/>
          </p:cNvPicPr>
          <p:nvPr userDrawn="1"/>
        </p:nvPicPr>
        <p:blipFill>
          <a:blip r:embed="rId2"/>
          <a:stretch>
            <a:fillRect/>
          </a:stretch>
        </p:blipFill>
        <p:spPr>
          <a:xfrm>
            <a:off x="233617" y="1196752"/>
            <a:ext cx="2394167" cy="2448272"/>
          </a:xfrm>
          <a:prstGeom prst="rect">
            <a:avLst/>
          </a:prstGeom>
        </p:spPr>
      </p:pic>
    </p:spTree>
    <p:extLst>
      <p:ext uri="{BB962C8B-B14F-4D97-AF65-F5344CB8AC3E}">
        <p14:creationId xmlns:p14="http://schemas.microsoft.com/office/powerpoint/2010/main" val="1165414786"/>
      </p:ext>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ctangle 7"/>
          <p:cNvSpPr/>
          <p:nvPr userDrawn="1"/>
        </p:nvSpPr>
        <p:spPr>
          <a:xfrm>
            <a:off x="-36512" y="0"/>
            <a:ext cx="9180512" cy="1484784"/>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sp>
        <p:nvSpPr>
          <p:cNvPr id="2" name="Title 1"/>
          <p:cNvSpPr>
            <a:spLocks noGrp="1"/>
          </p:cNvSpPr>
          <p:nvPr>
            <p:ph type="title"/>
          </p:nvPr>
        </p:nvSpPr>
        <p:spPr/>
        <p:txBody>
          <a:bodyPr/>
          <a:lstStyle>
            <a:lvl1pPr algn="l">
              <a:defRPr>
                <a:solidFill>
                  <a:schemeClr val="bg1"/>
                </a:solidFill>
                <a:latin typeface="Corbel" panose="020B0503020204020204" pitchFamily="34" charset="0"/>
              </a:defRPr>
            </a:lvl1pPr>
          </a:lstStyle>
          <a:p>
            <a:r>
              <a:rPr lang="en-US" dirty="0" smtClean="0"/>
              <a:t>Click to edit Master title style</a:t>
            </a:r>
            <a:endParaRPr lang="en-GB" dirty="0"/>
          </a:p>
        </p:txBody>
      </p:sp>
      <p:sp>
        <p:nvSpPr>
          <p:cNvPr id="3" name="Content Placeholder 2"/>
          <p:cNvSpPr>
            <a:spLocks noGrp="1"/>
          </p:cNvSpPr>
          <p:nvPr>
            <p:ph sz="half" idx="1"/>
          </p:nvPr>
        </p:nvSpPr>
        <p:spPr>
          <a:xfrm>
            <a:off x="457200" y="1600200"/>
            <a:ext cx="4038600" cy="4525963"/>
          </a:xfrm>
        </p:spPr>
        <p:txBody>
          <a:bodyPr/>
          <a:lstStyle>
            <a:lvl1pPr>
              <a:defRPr sz="2800">
                <a:latin typeface="Corbel" panose="020B0503020204020204" pitchFamily="34" charset="0"/>
              </a:defRPr>
            </a:lvl1pPr>
            <a:lvl2pPr>
              <a:defRPr sz="2400">
                <a:latin typeface="Corbel" panose="020B0503020204020204" pitchFamily="34" charset="0"/>
              </a:defRPr>
            </a:lvl2pPr>
            <a:lvl3pPr>
              <a:defRPr sz="2000">
                <a:latin typeface="Corbel" panose="020B0503020204020204" pitchFamily="34" charset="0"/>
              </a:defRPr>
            </a:lvl3pPr>
            <a:lvl4pPr>
              <a:defRPr sz="1800">
                <a:latin typeface="Corbel" panose="020B0503020204020204" pitchFamily="34" charset="0"/>
              </a:defRPr>
            </a:lvl4pPr>
            <a:lvl5pPr>
              <a:defRPr sz="1800">
                <a:latin typeface="Corbel" panose="020B0503020204020204" pitchFamily="34" charset="0"/>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sp>
        <p:nvSpPr>
          <p:cNvPr id="4" name="Content Placeholder 3"/>
          <p:cNvSpPr>
            <a:spLocks noGrp="1"/>
          </p:cNvSpPr>
          <p:nvPr>
            <p:ph sz="half" idx="2"/>
          </p:nvPr>
        </p:nvSpPr>
        <p:spPr>
          <a:xfrm>
            <a:off x="4648200" y="1600200"/>
            <a:ext cx="4038600" cy="4525963"/>
          </a:xfrm>
        </p:spPr>
        <p:txBody>
          <a:bodyPr/>
          <a:lstStyle>
            <a:lvl1pPr>
              <a:defRPr sz="2800">
                <a:latin typeface="Corbel" panose="020B0503020204020204" pitchFamily="34" charset="0"/>
              </a:defRPr>
            </a:lvl1pPr>
            <a:lvl2pPr>
              <a:defRPr sz="2400">
                <a:latin typeface="Corbel" panose="020B0503020204020204" pitchFamily="34" charset="0"/>
              </a:defRPr>
            </a:lvl2pPr>
            <a:lvl3pPr>
              <a:defRPr sz="2000">
                <a:latin typeface="Corbel" panose="020B0503020204020204" pitchFamily="34" charset="0"/>
              </a:defRPr>
            </a:lvl3pPr>
            <a:lvl4pPr>
              <a:defRPr sz="1800">
                <a:latin typeface="Corbel" panose="020B0503020204020204" pitchFamily="34" charset="0"/>
              </a:defRPr>
            </a:lvl4pPr>
            <a:lvl5pPr>
              <a:defRPr sz="1800">
                <a:latin typeface="Corbel" panose="020B0503020204020204" pitchFamily="34" charset="0"/>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pic>
        <p:nvPicPr>
          <p:cNvPr id="9" name="Bild 13"/>
          <p:cNvPicPr>
            <a:picLocks noChangeAspect="1"/>
          </p:cNvPicPr>
          <p:nvPr userDrawn="1"/>
        </p:nvPicPr>
        <p:blipFill>
          <a:blip r:embed="rId2"/>
          <a:stretch>
            <a:fillRect/>
          </a:stretch>
        </p:blipFill>
        <p:spPr>
          <a:xfrm>
            <a:off x="8243302" y="5928983"/>
            <a:ext cx="768322" cy="785686"/>
          </a:xfrm>
          <a:prstGeom prst="rect">
            <a:avLst/>
          </a:prstGeom>
        </p:spPr>
      </p:pic>
    </p:spTree>
    <p:extLst>
      <p:ext uri="{BB962C8B-B14F-4D97-AF65-F5344CB8AC3E}">
        <p14:creationId xmlns:p14="http://schemas.microsoft.com/office/powerpoint/2010/main" val="103988209"/>
      </p:ext>
    </p:extLst>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atin typeface="Corbel" panose="020B0503020204020204" pitchFamily="34" charset="0"/>
              </a:defRPr>
            </a:lvl1pPr>
          </a:lstStyle>
          <a:p>
            <a:r>
              <a:rPr lang="en-US" dirty="0" smtClean="0"/>
              <a:t>Click to edit Master title style</a:t>
            </a:r>
            <a:endParaRPr lang="en-GB" dirty="0"/>
          </a:p>
        </p:txBody>
      </p:sp>
    </p:spTree>
    <p:extLst>
      <p:ext uri="{BB962C8B-B14F-4D97-AF65-F5344CB8AC3E}">
        <p14:creationId xmlns:p14="http://schemas.microsoft.com/office/powerpoint/2010/main" val="668773098"/>
      </p:ext>
    </p:extLst>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x" preserve="1">
  <p:cSld name="1_Title and Body">
    <p:spTree>
      <p:nvGrpSpPr>
        <p:cNvPr id="1" name="Shape 20"/>
        <p:cNvGrpSpPr/>
        <p:nvPr/>
      </p:nvGrpSpPr>
      <p:grpSpPr>
        <a:xfrm>
          <a:off x="0" y="0"/>
          <a:ext cx="0" cy="0"/>
          <a:chOff x="0" y="0"/>
          <a:chExt cx="0" cy="0"/>
        </a:xfrm>
      </p:grpSpPr>
      <p:sp>
        <p:nvSpPr>
          <p:cNvPr id="29" name="Shape 29"/>
          <p:cNvSpPr txBox="1">
            <a:spLocks noGrp="1"/>
          </p:cNvSpPr>
          <p:nvPr>
            <p:ph type="title"/>
          </p:nvPr>
        </p:nvSpPr>
        <p:spPr>
          <a:xfrm>
            <a:off x="457200" y="274637"/>
            <a:ext cx="7283152" cy="1143000"/>
          </a:xfrm>
          <a:prstGeom prst="rect">
            <a:avLst/>
          </a:prstGeom>
        </p:spPr>
        <p:txBody>
          <a:bodyPr lIns="91425" tIns="91425" rIns="91425" bIns="91425" anchor="b" anchorCtr="0"/>
          <a:lstStyle>
            <a:lvl1pPr>
              <a:spcBef>
                <a:spcPts val="0"/>
              </a:spcBef>
              <a:defRPr/>
            </a:lvl1pPr>
            <a:lvl2pPr>
              <a:spcBef>
                <a:spcPts val="0"/>
              </a:spcBef>
              <a:defRPr/>
            </a:lvl2pPr>
            <a:lvl3pPr>
              <a:spcBef>
                <a:spcPts val="0"/>
              </a:spcBef>
              <a:defRPr/>
            </a:lvl3pPr>
            <a:lvl4pPr>
              <a:spcBef>
                <a:spcPts val="0"/>
              </a:spcBef>
              <a:defRPr/>
            </a:lvl4pPr>
            <a:lvl5pPr>
              <a:spcBef>
                <a:spcPts val="0"/>
              </a:spcBef>
              <a:defRPr/>
            </a:lvl5pPr>
            <a:lvl6pPr>
              <a:spcBef>
                <a:spcPts val="0"/>
              </a:spcBef>
              <a:defRPr/>
            </a:lvl6pPr>
            <a:lvl7pPr>
              <a:spcBef>
                <a:spcPts val="0"/>
              </a:spcBef>
              <a:defRPr/>
            </a:lvl7pPr>
            <a:lvl8pPr>
              <a:spcBef>
                <a:spcPts val="0"/>
              </a:spcBef>
              <a:defRPr/>
            </a:lvl8pPr>
            <a:lvl9pPr>
              <a:spcBef>
                <a:spcPts val="0"/>
              </a:spcBef>
              <a:defRPr/>
            </a:lvl9pPr>
          </a:lstStyle>
          <a:p>
            <a:endParaRPr dirty="0"/>
          </a:p>
        </p:txBody>
      </p:sp>
      <p:sp>
        <p:nvSpPr>
          <p:cNvPr id="30" name="Shape 30"/>
          <p:cNvSpPr txBox="1">
            <a:spLocks noGrp="1"/>
          </p:cNvSpPr>
          <p:nvPr>
            <p:ph type="body" idx="1"/>
          </p:nvPr>
        </p:nvSpPr>
        <p:spPr>
          <a:xfrm>
            <a:off x="457200" y="1600200"/>
            <a:ext cx="8363272" cy="4277072"/>
          </a:xfrm>
          <a:prstGeom prst="rect">
            <a:avLst/>
          </a:prstGeom>
        </p:spPr>
        <p:txBody>
          <a:bodyPr lIns="91425" tIns="91425" rIns="91425" bIns="91425" anchor="t" anchorCtr="0"/>
          <a:lstStyle>
            <a:lvl1pPr>
              <a:spcBef>
                <a:spcPts val="0"/>
              </a:spcBef>
              <a:defRPr>
                <a:latin typeface="Corbel" panose="020B0503020204020204" pitchFamily="34" charset="0"/>
              </a:defRPr>
            </a:lvl1pPr>
            <a:lvl2pPr>
              <a:spcBef>
                <a:spcPts val="0"/>
              </a:spcBef>
              <a:defRPr/>
            </a:lvl2pPr>
            <a:lvl3pPr>
              <a:spcBef>
                <a:spcPts val="0"/>
              </a:spcBef>
              <a:defRPr/>
            </a:lvl3pPr>
            <a:lvl4pPr>
              <a:spcBef>
                <a:spcPts val="0"/>
              </a:spcBef>
              <a:defRPr/>
            </a:lvl4pPr>
            <a:lvl5pPr>
              <a:spcBef>
                <a:spcPts val="0"/>
              </a:spcBef>
              <a:defRPr/>
            </a:lvl5pPr>
            <a:lvl6pPr>
              <a:spcBef>
                <a:spcPts val="0"/>
              </a:spcBef>
              <a:defRPr/>
            </a:lvl6pPr>
            <a:lvl7pPr>
              <a:spcBef>
                <a:spcPts val="0"/>
              </a:spcBef>
              <a:defRPr/>
            </a:lvl7pPr>
            <a:lvl8pPr>
              <a:spcBef>
                <a:spcPts val="0"/>
              </a:spcBef>
              <a:defRPr/>
            </a:lvl8pPr>
            <a:lvl9pPr>
              <a:spcBef>
                <a:spcPts val="0"/>
              </a:spcBef>
              <a:defRPr/>
            </a:lvl9pPr>
          </a:lstStyle>
          <a:p>
            <a:endParaRPr dirty="0"/>
          </a:p>
        </p:txBody>
      </p:sp>
      <p:pic>
        <p:nvPicPr>
          <p:cNvPr id="5" name="Picture 2" descr="C:\Users\carole\Dropbox\FAIRDOM\Graphics\Stickers\fairdom-sticker.png"/>
          <p:cNvPicPr>
            <a:picLocks noChangeAspect="1" noChangeArrowheads="1"/>
          </p:cNvPicPr>
          <p:nvPr userDrawn="1"/>
        </p:nvPicPr>
        <p:blipFill rotWithShape="1">
          <a:blip r:embed="rId2" cstate="print">
            <a:extLst>
              <a:ext uri="{28A0092B-C50C-407E-A947-70E740481C1C}">
                <a14:useLocalDpi xmlns:a14="http://schemas.microsoft.com/office/drawing/2010/main" val="0"/>
              </a:ext>
            </a:extLst>
          </a:blip>
          <a:srcRect l="38639" t="4097" r="7847" b="65275"/>
          <a:stretch/>
        </p:blipFill>
        <p:spPr bwMode="auto">
          <a:xfrm>
            <a:off x="8100392" y="6597352"/>
            <a:ext cx="987930" cy="225979"/>
          </a:xfrm>
          <a:prstGeom prst="rect">
            <a:avLst/>
          </a:prstGeom>
          <a:noFill/>
          <a:extLst>
            <a:ext uri="{909E8E84-426E-40DD-AFC4-6F175D3DCCD1}">
              <a14:hiddenFill xmlns:a14="http://schemas.microsoft.com/office/drawing/2010/main">
                <a:solidFill>
                  <a:srgbClr val="FFFFFF"/>
                </a:solidFill>
              </a14:hiddenFill>
            </a:ext>
          </a:extLst>
        </p:spPr>
      </p:pic>
      <p:sp>
        <p:nvSpPr>
          <p:cNvPr id="6" name="Rectangle 5"/>
          <p:cNvSpPr/>
          <p:nvPr userDrawn="1"/>
        </p:nvSpPr>
        <p:spPr>
          <a:xfrm>
            <a:off x="-36512" y="0"/>
            <a:ext cx="9180512" cy="1484784"/>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pic>
        <p:nvPicPr>
          <p:cNvPr id="7" name="Bild 13"/>
          <p:cNvPicPr>
            <a:picLocks noChangeAspect="1"/>
          </p:cNvPicPr>
          <p:nvPr userDrawn="1"/>
        </p:nvPicPr>
        <p:blipFill>
          <a:blip r:embed="rId3"/>
          <a:stretch>
            <a:fillRect/>
          </a:stretch>
        </p:blipFill>
        <p:spPr>
          <a:xfrm>
            <a:off x="8203883" y="5735969"/>
            <a:ext cx="832613" cy="851428"/>
          </a:xfrm>
          <a:prstGeom prst="rect">
            <a:avLst/>
          </a:prstGeom>
        </p:spPr>
      </p:pic>
    </p:spTree>
    <p:extLst>
      <p:ext uri="{BB962C8B-B14F-4D97-AF65-F5344CB8AC3E}">
        <p14:creationId xmlns:p14="http://schemas.microsoft.com/office/powerpoint/2010/main" val="391006903"/>
      </p:ext>
    </p:extLst>
  </p:cSld>
  <p:clrMapOvr>
    <a:masterClrMapping/>
  </p:clrMapOvr>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blank">
  <p:cSld name="Leer">
    <p:spTree>
      <p:nvGrpSpPr>
        <p:cNvPr id="1" name=""/>
        <p:cNvGrpSpPr/>
        <p:nvPr/>
      </p:nvGrpSpPr>
      <p:grpSpPr>
        <a:xfrm>
          <a:off x="0" y="0"/>
          <a:ext cx="0" cy="0"/>
          <a:chOff x="0" y="0"/>
          <a:chExt cx="0" cy="0"/>
        </a:xfrm>
      </p:grpSpPr>
      <p:sp>
        <p:nvSpPr>
          <p:cNvPr id="2" name="Datumsplatzhalter 3"/>
          <p:cNvSpPr>
            <a:spLocks noGrp="1"/>
          </p:cNvSpPr>
          <p:nvPr>
            <p:ph type="dt" sz="half" idx="10"/>
          </p:nvPr>
        </p:nvSpPr>
        <p:spPr>
          <a:xfrm>
            <a:off x="457200" y="6356350"/>
            <a:ext cx="2133600" cy="365125"/>
          </a:xfrm>
          <a:prstGeom prst="rect">
            <a:avLst/>
          </a:prstGeom>
        </p:spPr>
        <p:txBody>
          <a:bodyPr/>
          <a:lstStyle>
            <a:lvl1pPr>
              <a:defRPr/>
            </a:lvl1pPr>
          </a:lstStyle>
          <a:p>
            <a:pPr>
              <a:defRPr/>
            </a:pPr>
            <a:fld id="{9DFAD2F0-8FD6-4F01-A769-67D6448584C0}" type="datetimeFigureOut">
              <a:rPr lang="de-DE">
                <a:solidFill>
                  <a:prstClr val="black"/>
                </a:solidFill>
              </a:rPr>
              <a:pPr>
                <a:defRPr/>
              </a:pPr>
              <a:t>19.09.2016</a:t>
            </a:fld>
            <a:endParaRPr lang="de-DE">
              <a:solidFill>
                <a:prstClr val="black"/>
              </a:solidFill>
            </a:endParaRPr>
          </a:p>
        </p:txBody>
      </p:sp>
      <p:sp>
        <p:nvSpPr>
          <p:cNvPr id="3" name="Fußzeilenplatzhalter 4"/>
          <p:cNvSpPr>
            <a:spLocks noGrp="1"/>
          </p:cNvSpPr>
          <p:nvPr>
            <p:ph type="ftr" sz="quarter" idx="11"/>
          </p:nvPr>
        </p:nvSpPr>
        <p:spPr>
          <a:xfrm>
            <a:off x="3124200" y="6356350"/>
            <a:ext cx="2895600" cy="365125"/>
          </a:xfrm>
          <a:prstGeom prst="rect">
            <a:avLst/>
          </a:prstGeom>
        </p:spPr>
        <p:txBody>
          <a:bodyPr/>
          <a:lstStyle>
            <a:lvl1pPr>
              <a:defRPr/>
            </a:lvl1pPr>
          </a:lstStyle>
          <a:p>
            <a:pPr>
              <a:defRPr/>
            </a:pPr>
            <a:endParaRPr lang="de-DE">
              <a:solidFill>
                <a:prstClr val="black"/>
              </a:solidFill>
            </a:endParaRPr>
          </a:p>
        </p:txBody>
      </p:sp>
      <p:sp>
        <p:nvSpPr>
          <p:cNvPr id="4" name="Foliennummernplatzhalter 5"/>
          <p:cNvSpPr>
            <a:spLocks noGrp="1"/>
          </p:cNvSpPr>
          <p:nvPr>
            <p:ph type="sldNum" sz="quarter" idx="12"/>
          </p:nvPr>
        </p:nvSpPr>
        <p:spPr>
          <a:xfrm>
            <a:off x="6553200" y="6356350"/>
            <a:ext cx="2133600" cy="365125"/>
          </a:xfrm>
          <a:prstGeom prst="rect">
            <a:avLst/>
          </a:prstGeom>
        </p:spPr>
        <p:txBody>
          <a:bodyPr/>
          <a:lstStyle>
            <a:lvl1pPr>
              <a:defRPr/>
            </a:lvl1pPr>
          </a:lstStyle>
          <a:p>
            <a:pPr>
              <a:defRPr/>
            </a:pPr>
            <a:fld id="{09AA6D0F-34AB-467E-96F4-5FD2F0A7ABC5}" type="slidenum">
              <a:rPr lang="de-DE">
                <a:solidFill>
                  <a:prstClr val="black"/>
                </a:solidFill>
              </a:rPr>
              <a:pPr>
                <a:defRPr/>
              </a:pPr>
              <a:t>‹#›</a:t>
            </a:fld>
            <a:endParaRPr lang="de-DE">
              <a:solidFill>
                <a:prstClr val="black"/>
              </a:solidFill>
            </a:endParaRPr>
          </a:p>
        </p:txBody>
      </p:sp>
    </p:spTree>
    <p:extLst>
      <p:ext uri="{BB962C8B-B14F-4D97-AF65-F5344CB8AC3E}">
        <p14:creationId xmlns:p14="http://schemas.microsoft.com/office/powerpoint/2010/main" val="1115667862"/>
      </p:ext>
    </p:extLst>
  </p:cSld>
  <p:clrMapOvr>
    <a:masterClrMapping/>
  </p:clrMapOvr>
  <p:hf hdr="0" ftr="0" dt="0"/>
</p:sldLayout>
</file>

<file path=ppt/slideMasters/_rels/slideMaster1.xml.rels><?xml version="1.0" encoding="UTF-8" standalone="yes"?>
<Relationships xmlns="http://schemas.openxmlformats.org/package/2006/relationships"><Relationship Id="rId8"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36512" y="0"/>
            <a:ext cx="9180512" cy="1484784"/>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dirty="0" smtClean="0"/>
              <a:t>Click to edit Master title style</a:t>
            </a:r>
            <a:endParaRPr lang="en-GB"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pic>
        <p:nvPicPr>
          <p:cNvPr id="8" name="Bild 13"/>
          <p:cNvPicPr>
            <a:picLocks noChangeAspect="1"/>
          </p:cNvPicPr>
          <p:nvPr/>
        </p:nvPicPr>
        <p:blipFill>
          <a:blip r:embed="rId8"/>
          <a:stretch>
            <a:fillRect/>
          </a:stretch>
        </p:blipFill>
        <p:spPr>
          <a:xfrm>
            <a:off x="8243302" y="5928983"/>
            <a:ext cx="768322" cy="785686"/>
          </a:xfrm>
          <a:prstGeom prst="rect">
            <a:avLst/>
          </a:prstGeom>
        </p:spPr>
      </p:pic>
    </p:spTree>
    <p:extLst>
      <p:ext uri="{BB962C8B-B14F-4D97-AF65-F5344CB8AC3E}">
        <p14:creationId xmlns:p14="http://schemas.microsoft.com/office/powerpoint/2010/main" val="143266173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Lst>
  <p:txStyles>
    <p:titleStyle>
      <a:lvl1pPr algn="l" defTabSz="914400" rtl="0" eaLnBrk="1" latinLnBrk="0" hangingPunct="1">
        <a:spcBef>
          <a:spcPct val="0"/>
        </a:spcBef>
        <a:buNone/>
        <a:defRPr sz="4400" kern="120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8" Type="http://schemas.openxmlformats.org/officeDocument/2006/relationships/image" Target="../media/image9.jpeg"/><Relationship Id="rId13" Type="http://schemas.openxmlformats.org/officeDocument/2006/relationships/image" Target="../media/image14.png"/><Relationship Id="rId3" Type="http://schemas.openxmlformats.org/officeDocument/2006/relationships/image" Target="../media/image4.jpeg"/><Relationship Id="rId7" Type="http://schemas.openxmlformats.org/officeDocument/2006/relationships/image" Target="../media/image8.jpeg"/><Relationship Id="rId12" Type="http://schemas.openxmlformats.org/officeDocument/2006/relationships/image" Target="../media/image13.png"/><Relationship Id="rId2" Type="http://schemas.openxmlformats.org/officeDocument/2006/relationships/image" Target="NULL"/><Relationship Id="rId1" Type="http://schemas.openxmlformats.org/officeDocument/2006/relationships/slideLayout" Target="../slideLayouts/slideLayout1.xml"/><Relationship Id="rId6" Type="http://schemas.openxmlformats.org/officeDocument/2006/relationships/image" Target="../media/image7.jpg"/><Relationship Id="rId11" Type="http://schemas.openxmlformats.org/officeDocument/2006/relationships/image" Target="../media/image12.png"/><Relationship Id="rId5" Type="http://schemas.openxmlformats.org/officeDocument/2006/relationships/image" Target="../media/image6.png"/><Relationship Id="rId10" Type="http://schemas.openxmlformats.org/officeDocument/2006/relationships/image" Target="../media/image11.png"/><Relationship Id="rId4" Type="http://schemas.openxmlformats.org/officeDocument/2006/relationships/image" Target="../media/image5.png"/><Relationship Id="rId9" Type="http://schemas.openxmlformats.org/officeDocument/2006/relationships/image" Target="../media/image10.png"/><Relationship Id="rId14" Type="http://schemas.openxmlformats.org/officeDocument/2006/relationships/image" Target="../media/image15.png"/></Relationships>
</file>

<file path=ppt/slides/_rels/slide5.xml.rels><?xml version="1.0" encoding="UTF-8" standalone="yes"?>
<Relationships xmlns="http://schemas.openxmlformats.org/package/2006/relationships"><Relationship Id="rId8" Type="http://schemas.openxmlformats.org/officeDocument/2006/relationships/image" Target="../media/image22.jpeg"/><Relationship Id="rId3" Type="http://schemas.openxmlformats.org/officeDocument/2006/relationships/image" Target="../media/image17.png"/><Relationship Id="rId7" Type="http://schemas.openxmlformats.org/officeDocument/2006/relationships/image" Target="../media/image21.gif"/><Relationship Id="rId2" Type="http://schemas.openxmlformats.org/officeDocument/2006/relationships/image" Target="../media/image16.png"/><Relationship Id="rId1" Type="http://schemas.openxmlformats.org/officeDocument/2006/relationships/slideLayout" Target="../slideLayouts/slideLayout1.xml"/><Relationship Id="rId6" Type="http://schemas.openxmlformats.org/officeDocument/2006/relationships/image" Target="../media/image20.jpeg"/><Relationship Id="rId5" Type="http://schemas.openxmlformats.org/officeDocument/2006/relationships/image" Target="../media/image19.jpeg"/><Relationship Id="rId4" Type="http://schemas.openxmlformats.org/officeDocument/2006/relationships/image" Target="../media/image18.png"/></Relationships>
</file>

<file path=ppt/slides/_rels/slide6.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23.png"/><Relationship Id="rId1" Type="http://schemas.openxmlformats.org/officeDocument/2006/relationships/slideLayout" Target="../slideLayouts/slideLayout1.xml"/><Relationship Id="rId4" Type="http://schemas.openxmlformats.org/officeDocument/2006/relationships/image" Target="../media/image7.jpg"/></Relationships>
</file>

<file path=ppt/slides/_rels/slide7.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3.xml"/><Relationship Id="rId1" Type="http://schemas.openxmlformats.org/officeDocument/2006/relationships/slideLayout" Target="../slideLayouts/slideLayout1.xml"/><Relationship Id="rId6" Type="http://schemas.openxmlformats.org/officeDocument/2006/relationships/image" Target="../media/image7.jpg"/><Relationship Id="rId5" Type="http://schemas.openxmlformats.org/officeDocument/2006/relationships/image" Target="../media/image6.png"/><Relationship Id="rId4" Type="http://schemas.openxmlformats.org/officeDocument/2006/relationships/image" Target="../media/image25.png"/></Relationships>
</file>

<file path=ppt/slides/_rels/slide8.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8" Type="http://schemas.openxmlformats.org/officeDocument/2006/relationships/image" Target="../media/image32.png"/><Relationship Id="rId13" Type="http://schemas.openxmlformats.org/officeDocument/2006/relationships/image" Target="../media/image37.png"/><Relationship Id="rId18" Type="http://schemas.openxmlformats.org/officeDocument/2006/relationships/image" Target="../media/image42.png"/><Relationship Id="rId3" Type="http://schemas.openxmlformats.org/officeDocument/2006/relationships/image" Target="../media/image27.png"/><Relationship Id="rId21" Type="http://schemas.openxmlformats.org/officeDocument/2006/relationships/diagramLayout" Target="../diagrams/layout1.xml"/><Relationship Id="rId7" Type="http://schemas.openxmlformats.org/officeDocument/2006/relationships/image" Target="../media/image31.jpeg"/><Relationship Id="rId12" Type="http://schemas.openxmlformats.org/officeDocument/2006/relationships/image" Target="../media/image36.png"/><Relationship Id="rId17" Type="http://schemas.openxmlformats.org/officeDocument/2006/relationships/image" Target="../media/image41.png"/><Relationship Id="rId25" Type="http://schemas.openxmlformats.org/officeDocument/2006/relationships/image" Target="../media/image44.png"/><Relationship Id="rId2" Type="http://schemas.openxmlformats.org/officeDocument/2006/relationships/notesSlide" Target="../notesSlides/notesSlide4.xml"/><Relationship Id="rId16" Type="http://schemas.openxmlformats.org/officeDocument/2006/relationships/image" Target="../media/image40.png"/><Relationship Id="rId20" Type="http://schemas.openxmlformats.org/officeDocument/2006/relationships/diagramData" Target="../diagrams/data1.xml"/><Relationship Id="rId1" Type="http://schemas.openxmlformats.org/officeDocument/2006/relationships/slideLayout" Target="../slideLayouts/slideLayout1.xml"/><Relationship Id="rId6" Type="http://schemas.openxmlformats.org/officeDocument/2006/relationships/image" Target="../media/image30.png"/><Relationship Id="rId11" Type="http://schemas.openxmlformats.org/officeDocument/2006/relationships/image" Target="../media/image35.png"/><Relationship Id="rId24" Type="http://schemas.microsoft.com/office/2007/relationships/diagramDrawing" Target="../diagrams/drawing1.xml"/><Relationship Id="rId5" Type="http://schemas.openxmlformats.org/officeDocument/2006/relationships/image" Target="../media/image29.png"/><Relationship Id="rId15" Type="http://schemas.openxmlformats.org/officeDocument/2006/relationships/image" Target="../media/image39.png"/><Relationship Id="rId23" Type="http://schemas.openxmlformats.org/officeDocument/2006/relationships/diagramColors" Target="../diagrams/colors1.xml"/><Relationship Id="rId10" Type="http://schemas.openxmlformats.org/officeDocument/2006/relationships/image" Target="../media/image34.jpeg"/><Relationship Id="rId19" Type="http://schemas.openxmlformats.org/officeDocument/2006/relationships/image" Target="../media/image43.png"/><Relationship Id="rId4" Type="http://schemas.openxmlformats.org/officeDocument/2006/relationships/image" Target="../media/image28.png"/><Relationship Id="rId9" Type="http://schemas.openxmlformats.org/officeDocument/2006/relationships/image" Target="../media/image33.jpeg"/><Relationship Id="rId14" Type="http://schemas.openxmlformats.org/officeDocument/2006/relationships/image" Target="../media/image38.png"/><Relationship Id="rId22" Type="http://schemas.openxmlformats.org/officeDocument/2006/relationships/diagramQuickStyle" Target="../diagrams/quickStyle1.xml"/></Relationships>
</file>

<file path=ppt/slides/_rels/slide10.xml.rels><?xml version="1.0" encoding="UTF-8" standalone="yes"?>
<Relationships xmlns="http://schemas.openxmlformats.org/package/2006/relationships"><Relationship Id="rId8" Type="http://schemas.openxmlformats.org/officeDocument/2006/relationships/image" Target="../media/image31.jpeg"/><Relationship Id="rId3" Type="http://schemas.openxmlformats.org/officeDocument/2006/relationships/image" Target="../media/image45.jpeg"/><Relationship Id="rId7" Type="http://schemas.openxmlformats.org/officeDocument/2006/relationships/image" Target="../media/image48.png"/><Relationship Id="rId2" Type="http://schemas.openxmlformats.org/officeDocument/2006/relationships/notesSlide" Target="../notesSlides/notesSlide5.xml"/><Relationship Id="rId1" Type="http://schemas.openxmlformats.org/officeDocument/2006/relationships/slideLayout" Target="../slideLayouts/slideLayout1.xml"/><Relationship Id="rId6" Type="http://schemas.openxmlformats.org/officeDocument/2006/relationships/image" Target="../media/image47.jpeg"/><Relationship Id="rId5" Type="http://schemas.openxmlformats.org/officeDocument/2006/relationships/image" Target="../media/image46.png"/><Relationship Id="rId4" Type="http://schemas.openxmlformats.org/officeDocument/2006/relationships/image" Target="../media/image33.jpeg"/></Relationships>
</file>

<file path=ppt/slides/_rels/slide11.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6.xml"/><Relationship Id="rId1" Type="http://schemas.openxmlformats.org/officeDocument/2006/relationships/slideLayout" Target="../slideLayouts/slideLayout1.xml"/><Relationship Id="rId5" Type="http://schemas.openxmlformats.org/officeDocument/2006/relationships/image" Target="../media/image51.png"/><Relationship Id="rId4" Type="http://schemas.openxmlformats.org/officeDocument/2006/relationships/image" Target="../media/image50.jpe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3" Type="http://schemas.openxmlformats.org/officeDocument/2006/relationships/image" Target="../media/image52.png"/><Relationship Id="rId2" Type="http://schemas.openxmlformats.org/officeDocument/2006/relationships/notesSlide" Target="../notesSlides/notesSlide7.xml"/><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8" Type="http://schemas.openxmlformats.org/officeDocument/2006/relationships/image" Target="../media/image57.png"/><Relationship Id="rId3" Type="http://schemas.openxmlformats.org/officeDocument/2006/relationships/image" Target="../media/image53.png"/><Relationship Id="rId7" Type="http://schemas.openxmlformats.org/officeDocument/2006/relationships/image" Target="../media/image56.png"/><Relationship Id="rId2" Type="http://schemas.openxmlformats.org/officeDocument/2006/relationships/notesSlide" Target="../notesSlides/notesSlide8.xml"/><Relationship Id="rId1" Type="http://schemas.openxmlformats.org/officeDocument/2006/relationships/slideLayout" Target="../slideLayouts/slideLayout1.xml"/><Relationship Id="rId6" Type="http://schemas.openxmlformats.org/officeDocument/2006/relationships/image" Target="../media/image55.png"/><Relationship Id="rId5" Type="http://schemas.openxmlformats.org/officeDocument/2006/relationships/image" Target="../media/image54.png"/><Relationship Id="rId4" Type="http://schemas.openxmlformats.org/officeDocument/2006/relationships/image" Target="../media/image1.png"/></Relationships>
</file>

<file path=ppt/slides/_rels/slide15.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58.png"/><Relationship Id="rId1" Type="http://schemas.openxmlformats.org/officeDocument/2006/relationships/slideLayout" Target="../slideLayouts/slideLayout1.xml"/><Relationship Id="rId5" Type="http://schemas.openxmlformats.org/officeDocument/2006/relationships/image" Target="../media/image60.jpeg"/><Relationship Id="rId4" Type="http://schemas.openxmlformats.org/officeDocument/2006/relationships/image" Target="../media/image59.png"/></Relationships>
</file>

<file path=ppt/slides/_rels/slide16.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image" Target="../media/image61.png"/><Relationship Id="rId1" Type="http://schemas.openxmlformats.org/officeDocument/2006/relationships/slideLayout" Target="../slideLayouts/slideLayout1.xml"/><Relationship Id="rId4" Type="http://schemas.openxmlformats.org/officeDocument/2006/relationships/image" Target="NULL"/></Relationships>
</file>

<file path=ppt/slides/_rels/slide17.xml.rels><?xml version="1.0" encoding="UTF-8" standalone="yes"?>
<Relationships xmlns="http://schemas.openxmlformats.org/package/2006/relationships"><Relationship Id="rId3" Type="http://schemas.openxmlformats.org/officeDocument/2006/relationships/image" Target="../media/image64.png"/><Relationship Id="rId2" Type="http://schemas.openxmlformats.org/officeDocument/2006/relationships/image" Target="../media/image63.jpeg"/><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8" Type="http://schemas.openxmlformats.org/officeDocument/2006/relationships/image" Target="../media/image70.png"/><Relationship Id="rId3" Type="http://schemas.openxmlformats.org/officeDocument/2006/relationships/image" Target="../media/image65.png"/><Relationship Id="rId7" Type="http://schemas.openxmlformats.org/officeDocument/2006/relationships/image" Target="../media/image69.png"/><Relationship Id="rId2" Type="http://schemas.openxmlformats.org/officeDocument/2006/relationships/notesSlide" Target="../notesSlides/notesSlide9.xml"/><Relationship Id="rId1" Type="http://schemas.openxmlformats.org/officeDocument/2006/relationships/slideLayout" Target="../slideLayouts/slideLayout4.xml"/><Relationship Id="rId6" Type="http://schemas.openxmlformats.org/officeDocument/2006/relationships/image" Target="../media/image68.png"/><Relationship Id="rId11" Type="http://schemas.openxmlformats.org/officeDocument/2006/relationships/image" Target="../media/image73.png"/><Relationship Id="rId5" Type="http://schemas.openxmlformats.org/officeDocument/2006/relationships/image" Target="../media/image67.jpeg"/><Relationship Id="rId10" Type="http://schemas.openxmlformats.org/officeDocument/2006/relationships/image" Target="../media/image72.png"/><Relationship Id="rId4" Type="http://schemas.openxmlformats.org/officeDocument/2006/relationships/image" Target="../media/image66.png"/><Relationship Id="rId9" Type="http://schemas.openxmlformats.org/officeDocument/2006/relationships/image" Target="../media/image71.png"/></Relationships>
</file>

<file path=ppt/slides/_rels/slide19.xml.rels><?xml version="1.0" encoding="UTF-8" standalone="yes"?>
<Relationships xmlns="http://schemas.openxmlformats.org/package/2006/relationships"><Relationship Id="rId3" Type="http://schemas.openxmlformats.org/officeDocument/2006/relationships/image" Target="../media/image74.png"/><Relationship Id="rId2" Type="http://schemas.openxmlformats.org/officeDocument/2006/relationships/notesSlide" Target="../notesSlides/notesSlide10.xml"/><Relationship Id="rId1" Type="http://schemas.openxmlformats.org/officeDocument/2006/relationships/slideLayout" Target="../slideLayouts/slideLayout1.xml"/><Relationship Id="rId6" Type="http://schemas.openxmlformats.org/officeDocument/2006/relationships/image" Target="../media/image1.png"/><Relationship Id="rId5" Type="http://schemas.openxmlformats.org/officeDocument/2006/relationships/image" Target="../media/image76.png"/><Relationship Id="rId4" Type="http://schemas.openxmlformats.org/officeDocument/2006/relationships/image" Target="../media/image75.png"/></Relationships>
</file>

<file path=ppt/slides/_rels/slide20.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image" Target="../media/image77.png"/><Relationship Id="rId1" Type="http://schemas.openxmlformats.org/officeDocument/2006/relationships/slideLayout" Target="../slideLayouts/slideLayout6.xml"/><Relationship Id="rId4" Type="http://schemas.openxmlformats.org/officeDocument/2006/relationships/image" Target="../media/image78.png"/></Relationships>
</file>

<file path=ppt/slides/_rels/slide21.xml.rels><?xml version="1.0" encoding="UTF-8" standalone="yes"?>
<Relationships xmlns="http://schemas.openxmlformats.org/package/2006/relationships"><Relationship Id="rId8" Type="http://schemas.openxmlformats.org/officeDocument/2006/relationships/image" Target="../media/image84.png"/><Relationship Id="rId13" Type="http://schemas.openxmlformats.org/officeDocument/2006/relationships/image" Target="../media/image89.png"/><Relationship Id="rId18" Type="http://schemas.openxmlformats.org/officeDocument/2006/relationships/image" Target="../media/image94.png"/><Relationship Id="rId26" Type="http://schemas.openxmlformats.org/officeDocument/2006/relationships/image" Target="../media/image101.png"/><Relationship Id="rId3" Type="http://schemas.openxmlformats.org/officeDocument/2006/relationships/image" Target="../media/image79.png"/><Relationship Id="rId21" Type="http://schemas.openxmlformats.org/officeDocument/2006/relationships/image" Target="../media/image96.png"/><Relationship Id="rId7" Type="http://schemas.openxmlformats.org/officeDocument/2006/relationships/image" Target="../media/image83.jpeg"/><Relationship Id="rId12" Type="http://schemas.openxmlformats.org/officeDocument/2006/relationships/image" Target="../media/image88.png"/><Relationship Id="rId17" Type="http://schemas.openxmlformats.org/officeDocument/2006/relationships/image" Target="../media/image93.png"/><Relationship Id="rId25" Type="http://schemas.openxmlformats.org/officeDocument/2006/relationships/image" Target="../media/image100.png"/><Relationship Id="rId2" Type="http://schemas.openxmlformats.org/officeDocument/2006/relationships/notesSlide" Target="../notesSlides/notesSlide11.xml"/><Relationship Id="rId16" Type="http://schemas.openxmlformats.org/officeDocument/2006/relationships/image" Target="../media/image92.jpeg"/><Relationship Id="rId20" Type="http://schemas.openxmlformats.org/officeDocument/2006/relationships/image" Target="../media/image95.png"/><Relationship Id="rId1" Type="http://schemas.openxmlformats.org/officeDocument/2006/relationships/slideLayout" Target="../slideLayouts/slideLayout4.xml"/><Relationship Id="rId6" Type="http://schemas.openxmlformats.org/officeDocument/2006/relationships/image" Target="../media/image82.png"/><Relationship Id="rId11" Type="http://schemas.openxmlformats.org/officeDocument/2006/relationships/image" Target="../media/image87.jpeg"/><Relationship Id="rId24" Type="http://schemas.openxmlformats.org/officeDocument/2006/relationships/image" Target="../media/image99.png"/><Relationship Id="rId5" Type="http://schemas.openxmlformats.org/officeDocument/2006/relationships/image" Target="../media/image81.png"/><Relationship Id="rId15" Type="http://schemas.openxmlformats.org/officeDocument/2006/relationships/image" Target="../media/image91.png"/><Relationship Id="rId23" Type="http://schemas.openxmlformats.org/officeDocument/2006/relationships/image" Target="../media/image98.jpeg"/><Relationship Id="rId10" Type="http://schemas.openxmlformats.org/officeDocument/2006/relationships/image" Target="../media/image86.jpeg"/><Relationship Id="rId19" Type="http://schemas.openxmlformats.org/officeDocument/2006/relationships/image" Target="../media/image73.png"/><Relationship Id="rId4" Type="http://schemas.openxmlformats.org/officeDocument/2006/relationships/image" Target="../media/image80.png"/><Relationship Id="rId9" Type="http://schemas.openxmlformats.org/officeDocument/2006/relationships/image" Target="../media/image85.png"/><Relationship Id="rId14" Type="http://schemas.openxmlformats.org/officeDocument/2006/relationships/image" Target="../media/image90.png"/><Relationship Id="rId22" Type="http://schemas.openxmlformats.org/officeDocument/2006/relationships/image" Target="../media/image97.png"/></Relationships>
</file>

<file path=ppt/slides/_rels/slide22.xml.rels><?xml version="1.0" encoding="UTF-8" standalone="yes"?>
<Relationships xmlns="http://schemas.openxmlformats.org/package/2006/relationships"><Relationship Id="rId8" Type="http://schemas.openxmlformats.org/officeDocument/2006/relationships/image" Target="../media/image105.png"/><Relationship Id="rId13" Type="http://schemas.openxmlformats.org/officeDocument/2006/relationships/image" Target="../media/image110.png"/><Relationship Id="rId18" Type="http://schemas.openxmlformats.org/officeDocument/2006/relationships/image" Target="../media/image73.png"/><Relationship Id="rId3" Type="http://schemas.openxmlformats.org/officeDocument/2006/relationships/image" Target="../media/image85.png"/><Relationship Id="rId7" Type="http://schemas.openxmlformats.org/officeDocument/2006/relationships/image" Target="../media/image104.png"/><Relationship Id="rId12" Type="http://schemas.openxmlformats.org/officeDocument/2006/relationships/image" Target="../media/image109.png"/><Relationship Id="rId17" Type="http://schemas.openxmlformats.org/officeDocument/2006/relationships/image" Target="../media/image114.png"/><Relationship Id="rId2" Type="http://schemas.openxmlformats.org/officeDocument/2006/relationships/notesSlide" Target="../notesSlides/notesSlide12.xml"/><Relationship Id="rId16" Type="http://schemas.openxmlformats.org/officeDocument/2006/relationships/image" Target="../media/image113.jpeg"/><Relationship Id="rId1" Type="http://schemas.openxmlformats.org/officeDocument/2006/relationships/slideLayout" Target="../slideLayouts/slideLayout6.xml"/><Relationship Id="rId6" Type="http://schemas.openxmlformats.org/officeDocument/2006/relationships/image" Target="../media/image90.png"/><Relationship Id="rId11" Type="http://schemas.openxmlformats.org/officeDocument/2006/relationships/image" Target="../media/image108.png"/><Relationship Id="rId5" Type="http://schemas.openxmlformats.org/officeDocument/2006/relationships/image" Target="../media/image103.jpeg"/><Relationship Id="rId15" Type="http://schemas.openxmlformats.org/officeDocument/2006/relationships/image" Target="../media/image112.png"/><Relationship Id="rId10" Type="http://schemas.openxmlformats.org/officeDocument/2006/relationships/image" Target="../media/image107.png"/><Relationship Id="rId4" Type="http://schemas.openxmlformats.org/officeDocument/2006/relationships/image" Target="../media/image102.jpeg"/><Relationship Id="rId9" Type="http://schemas.openxmlformats.org/officeDocument/2006/relationships/image" Target="../media/image106.png"/><Relationship Id="rId14" Type="http://schemas.openxmlformats.org/officeDocument/2006/relationships/image" Target="../media/image111.png"/></Relationships>
</file>

<file path=ppt/slides/_rels/slide23.xml.rels><?xml version="1.0" encoding="UTF-8" standalone="yes"?>
<Relationships xmlns="http://schemas.openxmlformats.org/package/2006/relationships"><Relationship Id="rId3" Type="http://schemas.openxmlformats.org/officeDocument/2006/relationships/image" Target="../media/image115.png"/><Relationship Id="rId7" Type="http://schemas.openxmlformats.org/officeDocument/2006/relationships/image" Target="../media/image119.png"/><Relationship Id="rId2" Type="http://schemas.openxmlformats.org/officeDocument/2006/relationships/notesSlide" Target="../notesSlides/notesSlide13.xml"/><Relationship Id="rId1" Type="http://schemas.openxmlformats.org/officeDocument/2006/relationships/slideLayout" Target="../slideLayouts/slideLayout1.xml"/><Relationship Id="rId6" Type="http://schemas.openxmlformats.org/officeDocument/2006/relationships/image" Target="../media/image118.png"/><Relationship Id="rId5" Type="http://schemas.openxmlformats.org/officeDocument/2006/relationships/image" Target="../media/image117.png"/><Relationship Id="rId4" Type="http://schemas.openxmlformats.org/officeDocument/2006/relationships/image" Target="../media/image116.png"/></Relationships>
</file>

<file path=ppt/slides/_rels/slide24.xml.rels><?xml version="1.0" encoding="UTF-8" standalone="yes"?>
<Relationships xmlns="http://schemas.openxmlformats.org/package/2006/relationships"><Relationship Id="rId3" Type="http://schemas.openxmlformats.org/officeDocument/2006/relationships/image" Target="../media/image120.png"/><Relationship Id="rId2" Type="http://schemas.openxmlformats.org/officeDocument/2006/relationships/notesSlide" Target="../notesSlides/notesSlide14.xml"/><Relationship Id="rId1" Type="http://schemas.openxmlformats.org/officeDocument/2006/relationships/slideLayout" Target="../slideLayouts/slideLayout1.xml"/></Relationships>
</file>

<file path=ppt/slides/_rels/slide25.xml.rels><?xml version="1.0" encoding="UTF-8" standalone="yes"?>
<Relationships xmlns="http://schemas.openxmlformats.org/package/2006/relationships"><Relationship Id="rId8" Type="http://schemas.openxmlformats.org/officeDocument/2006/relationships/image" Target="../media/image124.png"/><Relationship Id="rId3" Type="http://schemas.openxmlformats.org/officeDocument/2006/relationships/image" Target="../media/image121.png"/><Relationship Id="rId7" Type="http://schemas.openxmlformats.org/officeDocument/2006/relationships/image" Target="../media/image123.png"/><Relationship Id="rId2" Type="http://schemas.openxmlformats.org/officeDocument/2006/relationships/notesSlide" Target="../notesSlides/notesSlide15.xml"/><Relationship Id="rId1" Type="http://schemas.openxmlformats.org/officeDocument/2006/relationships/slideLayout" Target="../slideLayouts/slideLayout1.xml"/><Relationship Id="rId6" Type="http://schemas.openxmlformats.org/officeDocument/2006/relationships/image" Target="../media/image122.png"/><Relationship Id="rId11" Type="http://schemas.openxmlformats.org/officeDocument/2006/relationships/image" Target="../media/image127.jpeg"/><Relationship Id="rId5" Type="http://schemas.openxmlformats.org/officeDocument/2006/relationships/image" Target="../media/image101.png"/><Relationship Id="rId10" Type="http://schemas.openxmlformats.org/officeDocument/2006/relationships/image" Target="../media/image126.emf"/><Relationship Id="rId4" Type="http://schemas.openxmlformats.org/officeDocument/2006/relationships/image" Target="../media/image73.png"/><Relationship Id="rId9" Type="http://schemas.openxmlformats.org/officeDocument/2006/relationships/image" Target="../media/image125.png"/></Relationships>
</file>

<file path=ppt/slides/_rels/slide26.xml.rels><?xml version="1.0" encoding="UTF-8" standalone="yes"?>
<Relationships xmlns="http://schemas.openxmlformats.org/package/2006/relationships"><Relationship Id="rId8" Type="http://schemas.openxmlformats.org/officeDocument/2006/relationships/image" Target="../media/image130.png"/><Relationship Id="rId13" Type="http://schemas.openxmlformats.org/officeDocument/2006/relationships/image" Target="../media/image133.png"/><Relationship Id="rId3" Type="http://schemas.openxmlformats.org/officeDocument/2006/relationships/hyperlink" Target="http://hdl.handle.net/1842/12236" TargetMode="External"/><Relationship Id="rId7" Type="http://schemas.openxmlformats.org/officeDocument/2006/relationships/image" Target="../media/image129.png"/><Relationship Id="rId12" Type="http://schemas.openxmlformats.org/officeDocument/2006/relationships/image" Target="../media/image132.png"/><Relationship Id="rId2" Type="http://schemas.openxmlformats.org/officeDocument/2006/relationships/notesSlide" Target="../notesSlides/notesSlide16.xml"/><Relationship Id="rId1" Type="http://schemas.openxmlformats.org/officeDocument/2006/relationships/slideLayout" Target="../slideLayouts/slideLayout1.xml"/><Relationship Id="rId6" Type="http://schemas.openxmlformats.org/officeDocument/2006/relationships/image" Target="../media/image9.jpeg"/><Relationship Id="rId11" Type="http://schemas.openxmlformats.org/officeDocument/2006/relationships/image" Target="../media/image12.png"/><Relationship Id="rId5" Type="http://schemas.openxmlformats.org/officeDocument/2006/relationships/image" Target="../media/image128.png"/><Relationship Id="rId10" Type="http://schemas.openxmlformats.org/officeDocument/2006/relationships/image" Target="../media/image11.png"/><Relationship Id="rId4" Type="http://schemas.openxmlformats.org/officeDocument/2006/relationships/image" Target="../media/image10.png"/><Relationship Id="rId9" Type="http://schemas.openxmlformats.org/officeDocument/2006/relationships/image" Target="../media/image131.png"/><Relationship Id="rId14" Type="http://schemas.openxmlformats.org/officeDocument/2006/relationships/image" Target="../media/image57.png"/></Relationships>
</file>

<file path=ppt/slides/_rels/slide27.xml.rels><?xml version="1.0" encoding="UTF-8" standalone="yes"?>
<Relationships xmlns="http://schemas.openxmlformats.org/package/2006/relationships"><Relationship Id="rId8" Type="http://schemas.openxmlformats.org/officeDocument/2006/relationships/image" Target="../media/image137.png"/><Relationship Id="rId3" Type="http://schemas.openxmlformats.org/officeDocument/2006/relationships/image" Target="../media/image134.png"/><Relationship Id="rId7" Type="http://schemas.openxmlformats.org/officeDocument/2006/relationships/image" Target="../media/image136.png"/><Relationship Id="rId2" Type="http://schemas.openxmlformats.org/officeDocument/2006/relationships/notesSlide" Target="../notesSlides/notesSlide17.xml"/><Relationship Id="rId1" Type="http://schemas.openxmlformats.org/officeDocument/2006/relationships/slideLayout" Target="../slideLayouts/slideLayout1.xml"/><Relationship Id="rId6" Type="http://schemas.openxmlformats.org/officeDocument/2006/relationships/image" Target="../media/image66.png"/><Relationship Id="rId5" Type="http://schemas.openxmlformats.org/officeDocument/2006/relationships/image" Target="../media/image57.png"/><Relationship Id="rId4" Type="http://schemas.openxmlformats.org/officeDocument/2006/relationships/image" Target="../media/image135.png"/></Relationships>
</file>

<file path=ppt/slides/_rels/slide28.xml.rels><?xml version="1.0" encoding="UTF-8" standalone="yes"?>
<Relationships xmlns="http://schemas.openxmlformats.org/package/2006/relationships"><Relationship Id="rId3" Type="http://schemas.openxmlformats.org/officeDocument/2006/relationships/image" Target="../media/image138.png"/><Relationship Id="rId2" Type="http://schemas.openxmlformats.org/officeDocument/2006/relationships/notesSlide" Target="../notesSlides/notesSlide18.xml"/><Relationship Id="rId1" Type="http://schemas.openxmlformats.org/officeDocument/2006/relationships/slideLayout" Target="../slideLayouts/slideLayout1.xml"/><Relationship Id="rId4" Type="http://schemas.openxmlformats.org/officeDocument/2006/relationships/image" Target="../media/image139.png"/></Relationships>
</file>

<file path=ppt/slides/_rels/slide29.xml.rels><?xml version="1.0" encoding="UTF-8" standalone="yes"?>
<Relationships xmlns="http://schemas.openxmlformats.org/package/2006/relationships"><Relationship Id="rId3" Type="http://schemas.openxmlformats.org/officeDocument/2006/relationships/image" Target="../media/image140.jpeg"/><Relationship Id="rId2" Type="http://schemas.openxmlformats.org/officeDocument/2006/relationships/notesSlide" Target="../notesSlides/notesSlide19.xml"/><Relationship Id="rId1" Type="http://schemas.openxmlformats.org/officeDocument/2006/relationships/slideLayout" Target="../slideLayouts/slideLayout1.xml"/></Relationships>
</file>

<file path=ppt/slides/_rels/slide30.xml.rels><?xml version="1.0" encoding="UTF-8" standalone="yes"?>
<Relationships xmlns="http://schemas.openxmlformats.org/package/2006/relationships"><Relationship Id="rId8" Type="http://schemas.openxmlformats.org/officeDocument/2006/relationships/image" Target="../media/image70.png"/><Relationship Id="rId3" Type="http://schemas.openxmlformats.org/officeDocument/2006/relationships/image" Target="../media/image65.png"/><Relationship Id="rId7" Type="http://schemas.openxmlformats.org/officeDocument/2006/relationships/image" Target="../media/image69.png"/><Relationship Id="rId2" Type="http://schemas.openxmlformats.org/officeDocument/2006/relationships/notesSlide" Target="../notesSlides/notesSlide20.xml"/><Relationship Id="rId1" Type="http://schemas.openxmlformats.org/officeDocument/2006/relationships/slideLayout" Target="../slideLayouts/slideLayout1.xml"/><Relationship Id="rId6" Type="http://schemas.openxmlformats.org/officeDocument/2006/relationships/image" Target="../media/image68.png"/><Relationship Id="rId5" Type="http://schemas.openxmlformats.org/officeDocument/2006/relationships/image" Target="../media/image67.jpeg"/><Relationship Id="rId10" Type="http://schemas.openxmlformats.org/officeDocument/2006/relationships/image" Target="../media/image142.png"/><Relationship Id="rId4" Type="http://schemas.openxmlformats.org/officeDocument/2006/relationships/image" Target="../media/image66.png"/><Relationship Id="rId9" Type="http://schemas.openxmlformats.org/officeDocument/2006/relationships/image" Target="../media/image141.png"/></Relationships>
</file>

<file path=ppt/slides/_rels/slide31.xml.rels><?xml version="1.0" encoding="UTF-8" standalone="yes"?>
<Relationships xmlns="http://schemas.openxmlformats.org/package/2006/relationships"><Relationship Id="rId8" Type="http://schemas.openxmlformats.org/officeDocument/2006/relationships/image" Target="../media/image68.png"/><Relationship Id="rId3" Type="http://schemas.openxmlformats.org/officeDocument/2006/relationships/image" Target="../media/image143.png"/><Relationship Id="rId7" Type="http://schemas.openxmlformats.org/officeDocument/2006/relationships/image" Target="../media/image67.jpeg"/><Relationship Id="rId12" Type="http://schemas.openxmlformats.org/officeDocument/2006/relationships/image" Target="../media/image146.png"/><Relationship Id="rId2" Type="http://schemas.openxmlformats.org/officeDocument/2006/relationships/notesSlide" Target="../notesSlides/notesSlide21.xml"/><Relationship Id="rId1" Type="http://schemas.openxmlformats.org/officeDocument/2006/relationships/slideLayout" Target="../slideLayouts/slideLayout1.xml"/><Relationship Id="rId6" Type="http://schemas.openxmlformats.org/officeDocument/2006/relationships/image" Target="../media/image66.png"/><Relationship Id="rId11" Type="http://schemas.openxmlformats.org/officeDocument/2006/relationships/image" Target="../media/image145.png"/><Relationship Id="rId5" Type="http://schemas.openxmlformats.org/officeDocument/2006/relationships/image" Target="../media/image65.png"/><Relationship Id="rId10" Type="http://schemas.openxmlformats.org/officeDocument/2006/relationships/image" Target="../media/image70.png"/><Relationship Id="rId4" Type="http://schemas.openxmlformats.org/officeDocument/2006/relationships/image" Target="../media/image144.png"/><Relationship Id="rId9" Type="http://schemas.openxmlformats.org/officeDocument/2006/relationships/image" Target="../media/image69.png"/></Relationships>
</file>

<file path=ppt/slides/_rels/slide32.xml.rels><?xml version="1.0" encoding="UTF-8" standalone="yes"?>
<Relationships xmlns="http://schemas.openxmlformats.org/package/2006/relationships"><Relationship Id="rId8" Type="http://schemas.openxmlformats.org/officeDocument/2006/relationships/image" Target="../media/image141.png"/><Relationship Id="rId3" Type="http://schemas.openxmlformats.org/officeDocument/2006/relationships/image" Target="../media/image147.png"/><Relationship Id="rId7" Type="http://schemas.openxmlformats.org/officeDocument/2006/relationships/image" Target="../media/image151.png"/><Relationship Id="rId2" Type="http://schemas.openxmlformats.org/officeDocument/2006/relationships/notesSlide" Target="../notesSlides/notesSlide22.xml"/><Relationship Id="rId1" Type="http://schemas.openxmlformats.org/officeDocument/2006/relationships/slideLayout" Target="../slideLayouts/slideLayout1.xml"/><Relationship Id="rId6" Type="http://schemas.openxmlformats.org/officeDocument/2006/relationships/image" Target="../media/image150.png"/><Relationship Id="rId5" Type="http://schemas.openxmlformats.org/officeDocument/2006/relationships/image" Target="../media/image149.png"/><Relationship Id="rId4" Type="http://schemas.openxmlformats.org/officeDocument/2006/relationships/image" Target="../media/image148.png"/></Relationships>
</file>

<file path=ppt/slides/_rels/slide33.xml.rels><?xml version="1.0" encoding="UTF-8" standalone="yes"?>
<Relationships xmlns="http://schemas.openxmlformats.org/package/2006/relationships"><Relationship Id="rId8" Type="http://schemas.openxmlformats.org/officeDocument/2006/relationships/image" Target="../media/image156.png"/><Relationship Id="rId3" Type="http://schemas.openxmlformats.org/officeDocument/2006/relationships/image" Target="../media/image152.png"/><Relationship Id="rId7" Type="http://schemas.openxmlformats.org/officeDocument/2006/relationships/image" Target="../media/image155.png"/><Relationship Id="rId2" Type="http://schemas.openxmlformats.org/officeDocument/2006/relationships/notesSlide" Target="../notesSlides/notesSlide23.xml"/><Relationship Id="rId1" Type="http://schemas.openxmlformats.org/officeDocument/2006/relationships/slideLayout" Target="../slideLayouts/slideLayout4.xml"/><Relationship Id="rId6" Type="http://schemas.openxmlformats.org/officeDocument/2006/relationships/image" Target="../media/image154.png"/><Relationship Id="rId11" Type="http://schemas.openxmlformats.org/officeDocument/2006/relationships/image" Target="../media/image159.png"/><Relationship Id="rId5" Type="http://schemas.openxmlformats.org/officeDocument/2006/relationships/image" Target="../media/image153.png"/><Relationship Id="rId10" Type="http://schemas.openxmlformats.org/officeDocument/2006/relationships/image" Target="../media/image158.png"/><Relationship Id="rId4" Type="http://schemas.openxmlformats.org/officeDocument/2006/relationships/image" Target="../media/image93.png"/><Relationship Id="rId9" Type="http://schemas.openxmlformats.org/officeDocument/2006/relationships/image" Target="../media/image157.png"/></Relationships>
</file>

<file path=ppt/slides/_rels/slide34.xml.rels><?xml version="1.0" encoding="UTF-8" standalone="yes"?>
<Relationships xmlns="http://schemas.openxmlformats.org/package/2006/relationships"><Relationship Id="rId8" Type="http://schemas.openxmlformats.org/officeDocument/2006/relationships/image" Target="../media/image162.png"/><Relationship Id="rId3" Type="http://schemas.openxmlformats.org/officeDocument/2006/relationships/image" Target="../media/image49.png"/><Relationship Id="rId7" Type="http://schemas.openxmlformats.org/officeDocument/2006/relationships/hyperlink" Target="http://data.datacite.org/10.15490/seek.1.investigation.56" TargetMode="External"/><Relationship Id="rId12" Type="http://schemas.openxmlformats.org/officeDocument/2006/relationships/image" Target="../media/image127.jpeg"/><Relationship Id="rId2" Type="http://schemas.openxmlformats.org/officeDocument/2006/relationships/notesSlide" Target="../notesSlides/notesSlide24.xml"/><Relationship Id="rId1" Type="http://schemas.openxmlformats.org/officeDocument/2006/relationships/slideLayout" Target="../slideLayouts/slideLayout4.xml"/><Relationship Id="rId6" Type="http://schemas.openxmlformats.org/officeDocument/2006/relationships/image" Target="../media/image50.jpeg"/><Relationship Id="rId11" Type="http://schemas.openxmlformats.org/officeDocument/2006/relationships/image" Target="../media/image126.emf"/><Relationship Id="rId5" Type="http://schemas.openxmlformats.org/officeDocument/2006/relationships/image" Target="../media/image161.png"/><Relationship Id="rId10" Type="http://schemas.openxmlformats.org/officeDocument/2006/relationships/image" Target="../media/image163.png"/><Relationship Id="rId4" Type="http://schemas.openxmlformats.org/officeDocument/2006/relationships/image" Target="../media/image160.png"/><Relationship Id="rId9" Type="http://schemas.openxmlformats.org/officeDocument/2006/relationships/hyperlink" Target="http://dx.doi.org/10.15490/fairdomhub.1.investigation.56" TargetMode="External"/></Relationships>
</file>

<file path=ppt/slides/_rels/slide35.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notesSlide" Target="../notesSlides/notesSlide25.xml"/><Relationship Id="rId1" Type="http://schemas.openxmlformats.org/officeDocument/2006/relationships/slideLayout" Target="../slideLayouts/slideLayout4.xml"/><Relationship Id="rId4" Type="http://schemas.openxmlformats.org/officeDocument/2006/relationships/image" Target="../media/image164.png"/></Relationships>
</file>

<file path=ppt/slides/_rels/slide36.xml.rels><?xml version="1.0" encoding="UTF-8" standalone="yes"?>
<Relationships xmlns="http://schemas.openxmlformats.org/package/2006/relationships"><Relationship Id="rId3" Type="http://schemas.openxmlformats.org/officeDocument/2006/relationships/image" Target="../media/image165.png"/><Relationship Id="rId2" Type="http://schemas.openxmlformats.org/officeDocument/2006/relationships/notesSlide" Target="../notesSlides/notesSlide26.xml"/><Relationship Id="rId1" Type="http://schemas.openxmlformats.org/officeDocument/2006/relationships/slideLayout" Target="../slideLayouts/slideLayout1.xml"/></Relationships>
</file>

<file path=ppt/slides/_rels/slide37.xml.rels><?xml version="1.0" encoding="UTF-8" standalone="yes"?>
<Relationships xmlns="http://schemas.openxmlformats.org/package/2006/relationships"><Relationship Id="rId3" Type="http://schemas.openxmlformats.org/officeDocument/2006/relationships/image" Target="../media/image166.png"/><Relationship Id="rId2" Type="http://schemas.openxmlformats.org/officeDocument/2006/relationships/notesSlide" Target="../notesSlides/notesSlide27.xml"/><Relationship Id="rId1" Type="http://schemas.openxmlformats.org/officeDocument/2006/relationships/slideLayout" Target="../slideLayouts/slideLayout1.xml"/><Relationship Id="rId4" Type="http://schemas.openxmlformats.org/officeDocument/2006/relationships/image" Target="../media/image10.png"/></Relationships>
</file>

<file path=ppt/slides/_rels/slide38.xml.rels><?xml version="1.0" encoding="UTF-8" standalone="yes"?>
<Relationships xmlns="http://schemas.openxmlformats.org/package/2006/relationships"><Relationship Id="rId8" Type="http://schemas.openxmlformats.org/officeDocument/2006/relationships/image" Target="../media/image172.png"/><Relationship Id="rId13" Type="http://schemas.openxmlformats.org/officeDocument/2006/relationships/image" Target="../media/image177.png"/><Relationship Id="rId3" Type="http://schemas.openxmlformats.org/officeDocument/2006/relationships/image" Target="../media/image167.png"/><Relationship Id="rId7" Type="http://schemas.openxmlformats.org/officeDocument/2006/relationships/image" Target="../media/image171.png"/><Relationship Id="rId12" Type="http://schemas.openxmlformats.org/officeDocument/2006/relationships/image" Target="../media/image176.png"/><Relationship Id="rId2" Type="http://schemas.openxmlformats.org/officeDocument/2006/relationships/notesSlide" Target="../notesSlides/notesSlide28.xml"/><Relationship Id="rId1" Type="http://schemas.openxmlformats.org/officeDocument/2006/relationships/slideLayout" Target="../slideLayouts/slideLayout1.xml"/><Relationship Id="rId6" Type="http://schemas.openxmlformats.org/officeDocument/2006/relationships/image" Target="../media/image170.png"/><Relationship Id="rId11" Type="http://schemas.openxmlformats.org/officeDocument/2006/relationships/image" Target="../media/image175.png"/><Relationship Id="rId5" Type="http://schemas.openxmlformats.org/officeDocument/2006/relationships/image" Target="../media/image169.png"/><Relationship Id="rId10" Type="http://schemas.openxmlformats.org/officeDocument/2006/relationships/image" Target="../media/image174.png"/><Relationship Id="rId4" Type="http://schemas.openxmlformats.org/officeDocument/2006/relationships/image" Target="../media/image168.png"/><Relationship Id="rId9" Type="http://schemas.openxmlformats.org/officeDocument/2006/relationships/image" Target="../media/image173.png"/><Relationship Id="rId14" Type="http://schemas.openxmlformats.org/officeDocument/2006/relationships/image" Target="../media/image178.png"/></Relationships>
</file>

<file path=ppt/slides/_rels/slide39.xml.rels><?xml version="1.0" encoding="UTF-8" standalone="yes"?>
<Relationships xmlns="http://schemas.openxmlformats.org/package/2006/relationships"><Relationship Id="rId8" Type="http://schemas.openxmlformats.org/officeDocument/2006/relationships/hyperlink" Target="http://fair-dom.org/communities/users/barcelona-2016-first-user-meeting/agenda-2/communities/users/barcelona-2016-first-user-meeting/abstracts/#martin-boehm" TargetMode="External"/><Relationship Id="rId13" Type="http://schemas.openxmlformats.org/officeDocument/2006/relationships/hyperlink" Target="https://fairdomhub.org/projects/36" TargetMode="External"/><Relationship Id="rId3" Type="http://schemas.openxmlformats.org/officeDocument/2006/relationships/hyperlink" Target="http://fair-dom.org/communities/users/barcelona-2016-first-user-meeting/agenda-2/communities/users/barcelona-2016-first-user-meeting/abstracts/#sergey-lashin" TargetMode="External"/><Relationship Id="rId7" Type="http://schemas.openxmlformats.org/officeDocument/2006/relationships/hyperlink" Target="https://fairdomhub.org/projects/24" TargetMode="External"/><Relationship Id="rId12" Type="http://schemas.openxmlformats.org/officeDocument/2006/relationships/hyperlink" Target="https://fairdomhub.org/projects/37" TargetMode="External"/><Relationship Id="rId2" Type="http://schemas.openxmlformats.org/officeDocument/2006/relationships/notesSlide" Target="../notesSlides/notesSlide29.xml"/><Relationship Id="rId1" Type="http://schemas.openxmlformats.org/officeDocument/2006/relationships/slideLayout" Target="../slideLayouts/slideLayout1.xml"/><Relationship Id="rId6" Type="http://schemas.openxmlformats.org/officeDocument/2006/relationships/hyperlink" Target="http://fair-dom.org/communities/users/barcelona-2016-first-user-meeting/agenda-2/communities/users/barcelona-2016-first-user-meeting/abstracts/#jon-olav-vik" TargetMode="External"/><Relationship Id="rId11" Type="http://schemas.openxmlformats.org/officeDocument/2006/relationships/hyperlink" Target="https://fairdomhub.org/projects/8" TargetMode="External"/><Relationship Id="rId5" Type="http://schemas.openxmlformats.org/officeDocument/2006/relationships/hyperlink" Target="http://fair-dom.org/partners/the-digital-salmon/" TargetMode="External"/><Relationship Id="rId15" Type="http://schemas.openxmlformats.org/officeDocument/2006/relationships/image" Target="../media/image179.png"/><Relationship Id="rId10" Type="http://schemas.openxmlformats.org/officeDocument/2006/relationships/hyperlink" Target="http://fair-dom.org/communities/users/barcelona-2016-first-user-meeting/agenda-2/communities/users/barcelona-2016-first-user-meeting/abstracts/#matthias-koenig" TargetMode="External"/><Relationship Id="rId4" Type="http://schemas.openxmlformats.org/officeDocument/2006/relationships/hyperlink" Target="http://fair-dom.org/partners/synthsys/" TargetMode="External"/><Relationship Id="rId9" Type="http://schemas.openxmlformats.org/officeDocument/2006/relationships/hyperlink" Target="https://www.fairdomhub.org/programmes/9" TargetMode="External"/><Relationship Id="rId14" Type="http://schemas.openxmlformats.org/officeDocument/2006/relationships/hyperlink" Target="http://fair-dom.org/communities/users/barcelona-2016-first-user-meeting/agenda-2/communities/users/barcelona-2016-first-user-meeting/abstracts/#maksim-zakhartsev" TargetMode="External"/></Relationships>
</file>

<file path=ppt/slides/_rels/slide40.xml.rels><?xml version="1.0" encoding="UTF-8" standalone="yes"?>
<Relationships xmlns="http://schemas.openxmlformats.org/package/2006/relationships"><Relationship Id="rId8" Type="http://schemas.openxmlformats.org/officeDocument/2006/relationships/image" Target="../media/image183.jpeg"/><Relationship Id="rId13" Type="http://schemas.openxmlformats.org/officeDocument/2006/relationships/image" Target="../media/image188.jpeg"/><Relationship Id="rId18" Type="http://schemas.openxmlformats.org/officeDocument/2006/relationships/image" Target="../media/image193.png"/><Relationship Id="rId26" Type="http://schemas.openxmlformats.org/officeDocument/2006/relationships/image" Target="../media/image10.png"/><Relationship Id="rId3" Type="http://schemas.openxmlformats.org/officeDocument/2006/relationships/image" Target="../media/image16.png"/><Relationship Id="rId21" Type="http://schemas.openxmlformats.org/officeDocument/2006/relationships/image" Target="../media/image18.png"/><Relationship Id="rId34" Type="http://schemas.openxmlformats.org/officeDocument/2006/relationships/image" Target="../media/image203.png"/><Relationship Id="rId7" Type="http://schemas.openxmlformats.org/officeDocument/2006/relationships/image" Target="../media/image182.jpeg"/><Relationship Id="rId12" Type="http://schemas.openxmlformats.org/officeDocument/2006/relationships/image" Target="../media/image187.png"/><Relationship Id="rId17" Type="http://schemas.openxmlformats.org/officeDocument/2006/relationships/image" Target="../media/image192.png"/><Relationship Id="rId25" Type="http://schemas.openxmlformats.org/officeDocument/2006/relationships/image" Target="../media/image20.jpeg"/><Relationship Id="rId33" Type="http://schemas.openxmlformats.org/officeDocument/2006/relationships/image" Target="../media/image202.png"/><Relationship Id="rId2" Type="http://schemas.openxmlformats.org/officeDocument/2006/relationships/notesSlide" Target="../notesSlides/notesSlide30.xml"/><Relationship Id="rId16" Type="http://schemas.openxmlformats.org/officeDocument/2006/relationships/image" Target="../media/image191.jpeg"/><Relationship Id="rId20" Type="http://schemas.openxmlformats.org/officeDocument/2006/relationships/image" Target="../media/image17.png"/><Relationship Id="rId29" Type="http://schemas.openxmlformats.org/officeDocument/2006/relationships/image" Target="../media/image198.jpeg"/><Relationship Id="rId1" Type="http://schemas.openxmlformats.org/officeDocument/2006/relationships/slideLayout" Target="../slideLayouts/slideLayout1.xml"/><Relationship Id="rId6" Type="http://schemas.openxmlformats.org/officeDocument/2006/relationships/image" Target="../media/image181.jpeg"/><Relationship Id="rId11" Type="http://schemas.openxmlformats.org/officeDocument/2006/relationships/image" Target="../media/image186.jpeg"/><Relationship Id="rId24" Type="http://schemas.openxmlformats.org/officeDocument/2006/relationships/image" Target="../media/image196.png"/><Relationship Id="rId32" Type="http://schemas.openxmlformats.org/officeDocument/2006/relationships/image" Target="../media/image201.png"/><Relationship Id="rId5" Type="http://schemas.openxmlformats.org/officeDocument/2006/relationships/image" Target="../media/image180.jpeg"/><Relationship Id="rId15" Type="http://schemas.openxmlformats.org/officeDocument/2006/relationships/image" Target="../media/image190.jpeg"/><Relationship Id="rId23" Type="http://schemas.openxmlformats.org/officeDocument/2006/relationships/image" Target="../media/image195.jpeg"/><Relationship Id="rId28" Type="http://schemas.openxmlformats.org/officeDocument/2006/relationships/image" Target="../media/image9.jpeg"/><Relationship Id="rId36" Type="http://schemas.openxmlformats.org/officeDocument/2006/relationships/image" Target="../media/image21.gif"/><Relationship Id="rId10" Type="http://schemas.openxmlformats.org/officeDocument/2006/relationships/image" Target="../media/image185.jpeg"/><Relationship Id="rId19" Type="http://schemas.openxmlformats.org/officeDocument/2006/relationships/image" Target="../media/image194.png"/><Relationship Id="rId31" Type="http://schemas.openxmlformats.org/officeDocument/2006/relationships/image" Target="../media/image200.png"/><Relationship Id="rId4" Type="http://schemas.openxmlformats.org/officeDocument/2006/relationships/image" Target="../media/image22.jpeg"/><Relationship Id="rId9" Type="http://schemas.openxmlformats.org/officeDocument/2006/relationships/image" Target="../media/image184.jpeg"/><Relationship Id="rId14" Type="http://schemas.openxmlformats.org/officeDocument/2006/relationships/image" Target="../media/image189.png"/><Relationship Id="rId22" Type="http://schemas.openxmlformats.org/officeDocument/2006/relationships/image" Target="../media/image19.jpeg"/><Relationship Id="rId27" Type="http://schemas.openxmlformats.org/officeDocument/2006/relationships/image" Target="../media/image197.png"/><Relationship Id="rId30" Type="http://schemas.openxmlformats.org/officeDocument/2006/relationships/image" Target="../media/image199.png"/><Relationship Id="rId35" Type="http://schemas.openxmlformats.org/officeDocument/2006/relationships/image" Target="../media/image204.png"/></Relationships>
</file>

<file path=ppt/slides/_rels/slide41.xml.rels><?xml version="1.0" encoding="UTF-8" standalone="yes"?>
<Relationships xmlns="http://schemas.openxmlformats.org/package/2006/relationships"><Relationship Id="rId8" Type="http://schemas.openxmlformats.org/officeDocument/2006/relationships/image" Target="../media/image210.jpeg"/><Relationship Id="rId3" Type="http://schemas.openxmlformats.org/officeDocument/2006/relationships/image" Target="../media/image205.png"/><Relationship Id="rId7" Type="http://schemas.openxmlformats.org/officeDocument/2006/relationships/image" Target="../media/image209.png"/><Relationship Id="rId12" Type="http://schemas.openxmlformats.org/officeDocument/2006/relationships/image" Target="../media/image214.png"/><Relationship Id="rId2" Type="http://schemas.openxmlformats.org/officeDocument/2006/relationships/notesSlide" Target="../notesSlides/notesSlide31.xml"/><Relationship Id="rId1" Type="http://schemas.openxmlformats.org/officeDocument/2006/relationships/slideLayout" Target="../slideLayouts/slideLayout1.xml"/><Relationship Id="rId6" Type="http://schemas.openxmlformats.org/officeDocument/2006/relationships/image" Target="../media/image208.png"/><Relationship Id="rId11" Type="http://schemas.openxmlformats.org/officeDocument/2006/relationships/image" Target="../media/image213.png"/><Relationship Id="rId5" Type="http://schemas.openxmlformats.org/officeDocument/2006/relationships/image" Target="../media/image207.png"/><Relationship Id="rId10" Type="http://schemas.openxmlformats.org/officeDocument/2006/relationships/image" Target="../media/image212.jpeg"/><Relationship Id="rId4" Type="http://schemas.openxmlformats.org/officeDocument/2006/relationships/image" Target="../media/image206.jpeg"/><Relationship Id="rId9" Type="http://schemas.openxmlformats.org/officeDocument/2006/relationships/image" Target="../media/image211.jpeg"/></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216.png"/><Relationship Id="rId2" Type="http://schemas.openxmlformats.org/officeDocument/2006/relationships/image" Target="../media/image215.png"/><Relationship Id="rId1" Type="http://schemas.openxmlformats.org/officeDocument/2006/relationships/slideLayout" Target="../slideLayouts/slideLayout1.xml"/><Relationship Id="rId6" Type="http://schemas.openxmlformats.org/officeDocument/2006/relationships/image" Target="../media/image219.png"/><Relationship Id="rId5" Type="http://schemas.openxmlformats.org/officeDocument/2006/relationships/image" Target="../media/image218.png"/><Relationship Id="rId4" Type="http://schemas.openxmlformats.org/officeDocument/2006/relationships/image" Target="../media/image217.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2987824" y="1124744"/>
            <a:ext cx="5904656" cy="2448272"/>
          </a:xfrm>
        </p:spPr>
        <p:txBody>
          <a:bodyPr>
            <a:noAutofit/>
          </a:bodyPr>
          <a:lstStyle/>
          <a:p>
            <a:r>
              <a:rPr lang="en-GB" dirty="0" smtClean="0"/>
              <a:t>FAIRDOM</a:t>
            </a:r>
            <a:br>
              <a:rPr lang="en-GB" dirty="0" smtClean="0"/>
            </a:br>
            <a:r>
              <a:rPr lang="en-GB" dirty="0" smtClean="0"/>
              <a:t>Introduction</a:t>
            </a:r>
            <a:br>
              <a:rPr lang="en-GB" dirty="0" smtClean="0"/>
            </a:br>
            <a:r>
              <a:rPr lang="en-GB" sz="2800" dirty="0"/>
              <a:t>http://</a:t>
            </a:r>
            <a:r>
              <a:rPr lang="en-GB" sz="2800" dirty="0" smtClean="0"/>
              <a:t>fair-dom.org</a:t>
            </a:r>
            <a:br>
              <a:rPr lang="en-GB" sz="2800" dirty="0" smtClean="0"/>
            </a:br>
            <a:r>
              <a:rPr lang="en-GB" sz="2800" dirty="0" smtClean="0"/>
              <a:t>http://fairdomhub.org </a:t>
            </a:r>
            <a:endParaRPr lang="en-GB" sz="2800" dirty="0"/>
          </a:p>
        </p:txBody>
      </p:sp>
      <p:sp>
        <p:nvSpPr>
          <p:cNvPr id="3" name="Subtitle 2"/>
          <p:cNvSpPr>
            <a:spLocks noGrp="1"/>
          </p:cNvSpPr>
          <p:nvPr>
            <p:ph type="subTitle" idx="1"/>
          </p:nvPr>
        </p:nvSpPr>
        <p:spPr>
          <a:xfrm>
            <a:off x="251520" y="4221088"/>
            <a:ext cx="6400800" cy="1752600"/>
          </a:xfrm>
        </p:spPr>
        <p:txBody>
          <a:bodyPr>
            <a:normAutofit/>
          </a:bodyPr>
          <a:lstStyle/>
          <a:p>
            <a:pPr algn="l"/>
            <a:r>
              <a:rPr lang="en-GB" dirty="0">
                <a:solidFill>
                  <a:srgbClr val="0070C0"/>
                </a:solidFill>
              </a:rPr>
              <a:t>Prof Carole Goble</a:t>
            </a:r>
          </a:p>
          <a:p>
            <a:pPr algn="l"/>
            <a:r>
              <a:rPr lang="en-GB" dirty="0" smtClean="0">
                <a:solidFill>
                  <a:srgbClr val="0070C0"/>
                </a:solidFill>
              </a:rPr>
              <a:t>The FAIRDOM </a:t>
            </a:r>
            <a:r>
              <a:rPr lang="en-GB" dirty="0">
                <a:solidFill>
                  <a:srgbClr val="0070C0"/>
                </a:solidFill>
              </a:rPr>
              <a:t>Consortium</a:t>
            </a:r>
          </a:p>
          <a:p>
            <a:pPr algn="l"/>
            <a:r>
              <a:rPr lang="en-GB" dirty="0" smtClean="0">
                <a:solidFill>
                  <a:srgbClr val="0070C0"/>
                </a:solidFill>
              </a:rPr>
              <a:t>carole.goble@manchester.ac.uk</a:t>
            </a:r>
            <a:endParaRPr lang="en-GB" dirty="0">
              <a:solidFill>
                <a:srgbClr val="0070C0"/>
              </a:solidFill>
            </a:endParaRPr>
          </a:p>
        </p:txBody>
      </p:sp>
      <p:sp>
        <p:nvSpPr>
          <p:cNvPr id="4" name="TextBox 3"/>
          <p:cNvSpPr txBox="1"/>
          <p:nvPr/>
        </p:nvSpPr>
        <p:spPr>
          <a:xfrm>
            <a:off x="35496" y="6300609"/>
            <a:ext cx="9108504" cy="338554"/>
          </a:xfrm>
          <a:prstGeom prst="rect">
            <a:avLst/>
          </a:prstGeom>
          <a:noFill/>
        </p:spPr>
        <p:txBody>
          <a:bodyPr wrap="square" rtlCol="0">
            <a:spAutoFit/>
          </a:bodyPr>
          <a:lstStyle/>
          <a:p>
            <a:r>
              <a:rPr lang="en-GB" sz="1600" dirty="0" smtClean="0">
                <a:solidFill>
                  <a:prstClr val="black"/>
                </a:solidFill>
              </a:rPr>
              <a:t>FAIRDOM User Meeting, ICSB 15 September 2016, Barcelona, Spain</a:t>
            </a:r>
            <a:endParaRPr lang="en-GB" sz="1600" dirty="0">
              <a:solidFill>
                <a:prstClr val="black"/>
              </a:solidFill>
            </a:endParaRPr>
          </a:p>
        </p:txBody>
      </p:sp>
    </p:spTree>
    <p:extLst>
      <p:ext uri="{BB962C8B-B14F-4D97-AF65-F5344CB8AC3E}">
        <p14:creationId xmlns:p14="http://schemas.microsoft.com/office/powerpoint/2010/main" val="28907411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Rectangle 11"/>
          <p:cNvSpPr/>
          <p:nvPr/>
        </p:nvSpPr>
        <p:spPr>
          <a:xfrm>
            <a:off x="4536" y="3717033"/>
            <a:ext cx="9180512" cy="3147688"/>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sp>
        <p:nvSpPr>
          <p:cNvPr id="9" name="Title 8"/>
          <p:cNvSpPr>
            <a:spLocks noGrp="1"/>
          </p:cNvSpPr>
          <p:nvPr>
            <p:ph type="ctrTitle"/>
          </p:nvPr>
        </p:nvSpPr>
        <p:spPr>
          <a:xfrm>
            <a:off x="2918048" y="1529358"/>
            <a:ext cx="5614392" cy="2403698"/>
          </a:xfrm>
        </p:spPr>
        <p:txBody>
          <a:bodyPr>
            <a:normAutofit fontScale="90000"/>
          </a:bodyPr>
          <a:lstStyle/>
          <a:p>
            <a:r>
              <a:rPr lang="de-DE" b="1" dirty="0"/>
              <a:t>F</a:t>
            </a:r>
            <a:r>
              <a:rPr lang="de-DE" dirty="0"/>
              <a:t>indable</a:t>
            </a:r>
            <a:br>
              <a:rPr lang="de-DE" dirty="0"/>
            </a:br>
            <a:r>
              <a:rPr lang="de-DE" b="1" dirty="0"/>
              <a:t>A</a:t>
            </a:r>
            <a:r>
              <a:rPr lang="de-DE" dirty="0"/>
              <a:t>ccessible</a:t>
            </a:r>
            <a:br>
              <a:rPr lang="de-DE" dirty="0"/>
            </a:br>
            <a:r>
              <a:rPr lang="de-DE" b="1" dirty="0"/>
              <a:t>I</a:t>
            </a:r>
            <a:r>
              <a:rPr lang="de-DE" dirty="0"/>
              <a:t>nteroperable</a:t>
            </a:r>
            <a:br>
              <a:rPr lang="de-DE" dirty="0"/>
            </a:br>
            <a:r>
              <a:rPr lang="de-DE" b="1" dirty="0" smtClean="0"/>
              <a:t>R</a:t>
            </a:r>
            <a:r>
              <a:rPr lang="de-DE" dirty="0" smtClean="0"/>
              <a:t>eusable</a:t>
            </a:r>
            <a:br>
              <a:rPr lang="de-DE" dirty="0" smtClean="0"/>
            </a:br>
            <a:endParaRPr lang="en-GB" dirty="0"/>
          </a:p>
        </p:txBody>
      </p:sp>
      <p:sp>
        <p:nvSpPr>
          <p:cNvPr id="13" name="Title 8"/>
          <p:cNvSpPr txBox="1">
            <a:spLocks/>
          </p:cNvSpPr>
          <p:nvPr/>
        </p:nvSpPr>
        <p:spPr>
          <a:xfrm>
            <a:off x="6084168" y="980727"/>
            <a:ext cx="2880320" cy="2736305"/>
          </a:xfrm>
          <a:prstGeom prst="rect">
            <a:avLst/>
          </a:prstGeom>
        </p:spPr>
        <p:txBody>
          <a:bodyPr vert="horz" lIns="91440" tIns="45720" rIns="91440" bIns="45720" rtlCol="0" anchor="ctr">
            <a:normAutofit fontScale="82500" lnSpcReduction="20000"/>
          </a:bodyPr>
          <a:lstStyle>
            <a:lvl1pPr algn="l" defTabSz="914400" rtl="0" eaLnBrk="1" latinLnBrk="0" hangingPunct="1">
              <a:spcBef>
                <a:spcPct val="0"/>
              </a:spcBef>
              <a:buNone/>
              <a:defRPr sz="4400" kern="1200">
                <a:solidFill>
                  <a:schemeClr val="bg1"/>
                </a:solidFill>
                <a:latin typeface="Corbel" panose="020B0503020204020204" pitchFamily="34" charset="0"/>
                <a:ea typeface="+mj-ea"/>
                <a:cs typeface="+mj-cs"/>
              </a:defRPr>
            </a:lvl1pPr>
          </a:lstStyle>
          <a:p>
            <a:r>
              <a:rPr lang="de-DE" dirty="0" smtClean="0"/>
              <a:t/>
            </a:r>
            <a:br>
              <a:rPr lang="de-DE" dirty="0" smtClean="0"/>
            </a:br>
            <a:r>
              <a:rPr lang="de-DE" sz="4800" b="1" dirty="0" smtClean="0"/>
              <a:t>D</a:t>
            </a:r>
            <a:r>
              <a:rPr lang="de-DE" sz="4800" dirty="0" smtClean="0"/>
              <a:t>ata</a:t>
            </a:r>
            <a:br>
              <a:rPr lang="de-DE" sz="4800" dirty="0" smtClean="0"/>
            </a:br>
            <a:r>
              <a:rPr lang="de-DE" sz="4800" b="1" dirty="0" smtClean="0"/>
              <a:t>O</a:t>
            </a:r>
            <a:r>
              <a:rPr lang="de-DE" sz="4800" dirty="0" smtClean="0"/>
              <a:t>perations</a:t>
            </a:r>
            <a:br>
              <a:rPr lang="de-DE" sz="4800" dirty="0" smtClean="0"/>
            </a:br>
            <a:r>
              <a:rPr lang="de-DE" sz="4800" b="1" dirty="0" smtClean="0"/>
              <a:t>M</a:t>
            </a:r>
            <a:r>
              <a:rPr lang="de-DE" sz="4800" dirty="0" smtClean="0"/>
              <a:t>odels</a:t>
            </a:r>
            <a:br>
              <a:rPr lang="de-DE" sz="4800" dirty="0" smtClean="0"/>
            </a:br>
            <a:endParaRPr lang="en-GB" sz="4800" dirty="0"/>
          </a:p>
        </p:txBody>
      </p:sp>
      <p:sp>
        <p:nvSpPr>
          <p:cNvPr id="14" name="Title 8"/>
          <p:cNvSpPr txBox="1">
            <a:spLocks/>
          </p:cNvSpPr>
          <p:nvPr/>
        </p:nvSpPr>
        <p:spPr>
          <a:xfrm>
            <a:off x="1475656" y="3861048"/>
            <a:ext cx="6473141" cy="2736305"/>
          </a:xfrm>
          <a:prstGeom prst="rect">
            <a:avLst/>
          </a:prstGeom>
        </p:spPr>
        <p:txBody>
          <a:bodyPr vert="horz" lIns="91440" tIns="45720" rIns="91440" bIns="45720" rtlCol="0" anchor="ctr">
            <a:normAutofit fontScale="97500"/>
          </a:bodyPr>
          <a:lstStyle>
            <a:lvl1pPr algn="l" defTabSz="914400" rtl="0" eaLnBrk="1" latinLnBrk="0" hangingPunct="1">
              <a:spcBef>
                <a:spcPct val="0"/>
              </a:spcBef>
              <a:buNone/>
              <a:defRPr sz="4400" kern="1200">
                <a:solidFill>
                  <a:schemeClr val="bg1"/>
                </a:solidFill>
                <a:latin typeface="Corbel" panose="020B0503020204020204" pitchFamily="34" charset="0"/>
                <a:ea typeface="+mj-ea"/>
                <a:cs typeface="+mj-cs"/>
              </a:defRPr>
            </a:lvl1pPr>
          </a:lstStyle>
          <a:p>
            <a:pPr algn="ctr"/>
            <a:r>
              <a:rPr lang="de-DE" sz="4800" dirty="0" smtClean="0"/>
              <a:t>Systems and Synthetic Biology Projects</a:t>
            </a:r>
            <a:endParaRPr lang="en-GB" sz="4800" dirty="0"/>
          </a:p>
        </p:txBody>
      </p:sp>
    </p:spTree>
    <p:extLst>
      <p:ext uri="{BB962C8B-B14F-4D97-AF65-F5344CB8AC3E}">
        <p14:creationId xmlns:p14="http://schemas.microsoft.com/office/powerpoint/2010/main" val="2271675931"/>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Autofit/>
          </a:bodyPr>
          <a:lstStyle/>
          <a:p>
            <a:pPr algn="r"/>
            <a:r>
              <a:rPr lang="en-GB" sz="7200" dirty="0" smtClean="0"/>
              <a:t>FAIR</a:t>
            </a:r>
            <a:endParaRPr lang="en-GB" sz="7200" dirty="0"/>
          </a:p>
        </p:txBody>
      </p:sp>
      <p:pic>
        <p:nvPicPr>
          <p:cNvPr id="6" name="Picture 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79512" y="188640"/>
            <a:ext cx="5172074" cy="6552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Rectangle 1"/>
          <p:cNvSpPr/>
          <p:nvPr/>
        </p:nvSpPr>
        <p:spPr>
          <a:xfrm>
            <a:off x="5864340" y="1628800"/>
            <a:ext cx="2005677" cy="707886"/>
          </a:xfrm>
          <a:prstGeom prst="rect">
            <a:avLst/>
          </a:prstGeom>
        </p:spPr>
        <p:txBody>
          <a:bodyPr wrap="none">
            <a:spAutoFit/>
          </a:bodyPr>
          <a:lstStyle/>
          <a:p>
            <a:r>
              <a:rPr lang="en-GB" sz="4000" dirty="0">
                <a:latin typeface="Corbel" panose="020B0503020204020204" pitchFamily="34" charset="0"/>
              </a:rPr>
              <a:t>Findable</a:t>
            </a:r>
          </a:p>
        </p:txBody>
      </p:sp>
      <p:sp>
        <p:nvSpPr>
          <p:cNvPr id="7" name="Rectangle 6"/>
          <p:cNvSpPr/>
          <p:nvPr/>
        </p:nvSpPr>
        <p:spPr>
          <a:xfrm>
            <a:off x="5864340" y="2757118"/>
            <a:ext cx="2386102" cy="707886"/>
          </a:xfrm>
          <a:prstGeom prst="rect">
            <a:avLst/>
          </a:prstGeom>
        </p:spPr>
        <p:txBody>
          <a:bodyPr wrap="none">
            <a:spAutoFit/>
          </a:bodyPr>
          <a:lstStyle/>
          <a:p>
            <a:r>
              <a:rPr lang="en-GB" sz="4000" dirty="0" smtClean="0">
                <a:latin typeface="Corbel" panose="020B0503020204020204" pitchFamily="34" charset="0"/>
              </a:rPr>
              <a:t>Accessible</a:t>
            </a:r>
            <a:endParaRPr lang="en-GB" sz="4000" dirty="0">
              <a:latin typeface="Corbel" panose="020B0503020204020204" pitchFamily="34" charset="0"/>
            </a:endParaRPr>
          </a:p>
        </p:txBody>
      </p:sp>
      <p:sp>
        <p:nvSpPr>
          <p:cNvPr id="8" name="Rectangle 7"/>
          <p:cNvSpPr/>
          <p:nvPr/>
        </p:nvSpPr>
        <p:spPr>
          <a:xfrm>
            <a:off x="5864340" y="4017258"/>
            <a:ext cx="3058851" cy="707886"/>
          </a:xfrm>
          <a:prstGeom prst="rect">
            <a:avLst/>
          </a:prstGeom>
        </p:spPr>
        <p:txBody>
          <a:bodyPr wrap="none">
            <a:spAutoFit/>
          </a:bodyPr>
          <a:lstStyle/>
          <a:p>
            <a:r>
              <a:rPr lang="en-GB" sz="4000" dirty="0" smtClean="0">
                <a:latin typeface="Corbel" panose="020B0503020204020204" pitchFamily="34" charset="0"/>
              </a:rPr>
              <a:t>Interoperable</a:t>
            </a:r>
            <a:endParaRPr lang="en-GB" sz="4000" dirty="0">
              <a:latin typeface="Corbel" panose="020B0503020204020204" pitchFamily="34" charset="0"/>
            </a:endParaRPr>
          </a:p>
        </p:txBody>
      </p:sp>
      <p:sp>
        <p:nvSpPr>
          <p:cNvPr id="9" name="Rectangle 8"/>
          <p:cNvSpPr/>
          <p:nvPr/>
        </p:nvSpPr>
        <p:spPr>
          <a:xfrm>
            <a:off x="5864340" y="5373216"/>
            <a:ext cx="2104679" cy="707886"/>
          </a:xfrm>
          <a:prstGeom prst="rect">
            <a:avLst/>
          </a:prstGeom>
        </p:spPr>
        <p:txBody>
          <a:bodyPr wrap="none">
            <a:spAutoFit/>
          </a:bodyPr>
          <a:lstStyle/>
          <a:p>
            <a:r>
              <a:rPr lang="en-GB" sz="4000" dirty="0" smtClean="0">
                <a:latin typeface="Corbel" panose="020B0503020204020204" pitchFamily="34" charset="0"/>
              </a:rPr>
              <a:t>Reusable</a:t>
            </a:r>
            <a:endParaRPr lang="en-GB" sz="4000" dirty="0">
              <a:latin typeface="Corbel" panose="020B0503020204020204" pitchFamily="34" charset="0"/>
            </a:endParaRPr>
          </a:p>
        </p:txBody>
      </p:sp>
      <p:sp>
        <p:nvSpPr>
          <p:cNvPr id="11" name="Rectangle 10"/>
          <p:cNvSpPr/>
          <p:nvPr/>
        </p:nvSpPr>
        <p:spPr>
          <a:xfrm>
            <a:off x="72008" y="6444044"/>
            <a:ext cx="7884368" cy="369332"/>
          </a:xfrm>
          <a:prstGeom prst="rect">
            <a:avLst/>
          </a:prstGeom>
        </p:spPr>
        <p:txBody>
          <a:bodyPr wrap="square">
            <a:spAutoFit/>
          </a:bodyPr>
          <a:lstStyle/>
          <a:p>
            <a:r>
              <a:rPr lang="en-GB" b="1" dirty="0"/>
              <a:t>https://www.force11.org/group/fairgroup/fairprinciples</a:t>
            </a:r>
            <a:endParaRPr lang="en-GB" dirty="0"/>
          </a:p>
        </p:txBody>
      </p:sp>
      <p:grpSp>
        <p:nvGrpSpPr>
          <p:cNvPr id="3" name="Group 2"/>
          <p:cNvGrpSpPr/>
          <p:nvPr/>
        </p:nvGrpSpPr>
        <p:grpSpPr>
          <a:xfrm>
            <a:off x="5840854" y="2276872"/>
            <a:ext cx="3002810" cy="4279830"/>
            <a:chOff x="5840854" y="2276872"/>
            <a:chExt cx="3002810" cy="4279830"/>
          </a:xfrm>
        </p:grpSpPr>
        <p:sp>
          <p:nvSpPr>
            <p:cNvPr id="10" name="Rectangle 9"/>
            <p:cNvSpPr/>
            <p:nvPr/>
          </p:nvSpPr>
          <p:spPr>
            <a:xfrm>
              <a:off x="5864340" y="4680552"/>
              <a:ext cx="1838965" cy="523220"/>
            </a:xfrm>
            <a:prstGeom prst="rect">
              <a:avLst/>
            </a:prstGeom>
          </p:spPr>
          <p:txBody>
            <a:bodyPr wrap="none">
              <a:spAutoFit/>
            </a:bodyPr>
            <a:lstStyle/>
            <a:p>
              <a:r>
                <a:rPr lang="en-GB" sz="2800" b="1" dirty="0" smtClean="0">
                  <a:solidFill>
                    <a:schemeClr val="tx2">
                      <a:lumMod val="60000"/>
                      <a:lumOff val="40000"/>
                    </a:schemeClr>
                  </a:solidFill>
                  <a:latin typeface="Corbel" panose="020B0503020204020204" pitchFamily="34" charset="0"/>
                </a:rPr>
                <a:t>Intelligible</a:t>
              </a:r>
              <a:endParaRPr lang="en-GB" sz="2800" b="1" dirty="0">
                <a:solidFill>
                  <a:schemeClr val="tx2">
                    <a:lumMod val="60000"/>
                    <a:lumOff val="40000"/>
                  </a:schemeClr>
                </a:solidFill>
                <a:latin typeface="Corbel" panose="020B0503020204020204" pitchFamily="34" charset="0"/>
              </a:endParaRPr>
            </a:p>
          </p:txBody>
        </p:sp>
        <p:sp>
          <p:nvSpPr>
            <p:cNvPr id="12" name="Rectangle 11"/>
            <p:cNvSpPr/>
            <p:nvPr/>
          </p:nvSpPr>
          <p:spPr>
            <a:xfrm>
              <a:off x="5864340" y="6033482"/>
              <a:ext cx="2229521" cy="523220"/>
            </a:xfrm>
            <a:prstGeom prst="rect">
              <a:avLst/>
            </a:prstGeom>
            <a:solidFill>
              <a:schemeClr val="bg1"/>
            </a:solidFill>
          </p:spPr>
          <p:txBody>
            <a:bodyPr wrap="none">
              <a:spAutoFit/>
            </a:bodyPr>
            <a:lstStyle/>
            <a:p>
              <a:r>
                <a:rPr lang="en-GB" sz="2800" b="1" dirty="0" smtClean="0">
                  <a:solidFill>
                    <a:schemeClr val="tx2">
                      <a:lumMod val="60000"/>
                      <a:lumOff val="40000"/>
                    </a:schemeClr>
                  </a:solidFill>
                  <a:latin typeface="Corbel" panose="020B0503020204020204" pitchFamily="34" charset="0"/>
                </a:rPr>
                <a:t>Reproducible</a:t>
              </a:r>
              <a:endParaRPr lang="en-GB" sz="2800" b="1" dirty="0">
                <a:solidFill>
                  <a:schemeClr val="tx2">
                    <a:lumMod val="60000"/>
                    <a:lumOff val="40000"/>
                  </a:schemeClr>
                </a:solidFill>
                <a:latin typeface="Corbel" panose="020B0503020204020204" pitchFamily="34" charset="0"/>
              </a:endParaRPr>
            </a:p>
          </p:txBody>
        </p:sp>
        <p:sp>
          <p:nvSpPr>
            <p:cNvPr id="13" name="Rectangle 12"/>
            <p:cNvSpPr/>
            <p:nvPr/>
          </p:nvSpPr>
          <p:spPr>
            <a:xfrm>
              <a:off x="5840854" y="2276872"/>
              <a:ext cx="1281120" cy="523220"/>
            </a:xfrm>
            <a:prstGeom prst="rect">
              <a:avLst/>
            </a:prstGeom>
          </p:spPr>
          <p:txBody>
            <a:bodyPr wrap="none">
              <a:spAutoFit/>
            </a:bodyPr>
            <a:lstStyle/>
            <a:p>
              <a:r>
                <a:rPr lang="en-GB" sz="2800" b="1" dirty="0" smtClean="0">
                  <a:solidFill>
                    <a:schemeClr val="tx2">
                      <a:lumMod val="60000"/>
                      <a:lumOff val="40000"/>
                    </a:schemeClr>
                  </a:solidFill>
                  <a:latin typeface="Corbel" panose="020B0503020204020204" pitchFamily="34" charset="0"/>
                </a:rPr>
                <a:t>Citable</a:t>
              </a:r>
              <a:endParaRPr lang="en-GB" sz="2800" b="1" dirty="0">
                <a:solidFill>
                  <a:schemeClr val="tx2">
                    <a:lumMod val="60000"/>
                    <a:lumOff val="40000"/>
                  </a:schemeClr>
                </a:solidFill>
                <a:latin typeface="Corbel" panose="020B0503020204020204" pitchFamily="34" charset="0"/>
              </a:endParaRPr>
            </a:p>
          </p:txBody>
        </p:sp>
        <p:sp>
          <p:nvSpPr>
            <p:cNvPr id="14" name="Rectangle 13"/>
            <p:cNvSpPr/>
            <p:nvPr/>
          </p:nvSpPr>
          <p:spPr>
            <a:xfrm>
              <a:off x="5840854" y="3481844"/>
              <a:ext cx="3002810" cy="523220"/>
            </a:xfrm>
            <a:prstGeom prst="rect">
              <a:avLst/>
            </a:prstGeom>
          </p:spPr>
          <p:txBody>
            <a:bodyPr wrap="none">
              <a:spAutoFit/>
            </a:bodyPr>
            <a:lstStyle/>
            <a:p>
              <a:r>
                <a:rPr lang="en-GB" sz="2800" b="1" dirty="0" smtClean="0">
                  <a:solidFill>
                    <a:schemeClr val="tx2">
                      <a:lumMod val="60000"/>
                      <a:lumOff val="40000"/>
                    </a:schemeClr>
                  </a:solidFill>
                  <a:latin typeface="Corbel" panose="020B0503020204020204" pitchFamily="34" charset="0"/>
                </a:rPr>
                <a:t>Track &amp; Countable</a:t>
              </a:r>
              <a:endParaRPr lang="en-GB" sz="2800" b="1" dirty="0">
                <a:solidFill>
                  <a:schemeClr val="tx2">
                    <a:lumMod val="60000"/>
                    <a:lumOff val="40000"/>
                  </a:schemeClr>
                </a:solidFill>
                <a:latin typeface="Corbel" panose="020B0503020204020204" pitchFamily="34" charset="0"/>
              </a:endParaRPr>
            </a:p>
          </p:txBody>
        </p:sp>
      </p:grpSp>
    </p:spTree>
    <p:extLst>
      <p:ext uri="{BB962C8B-B14F-4D97-AF65-F5344CB8AC3E}">
        <p14:creationId xmlns:p14="http://schemas.microsoft.com/office/powerpoint/2010/main" val="51014482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GB" dirty="0" smtClean="0"/>
              <a:t>A bit of history and our sponsors</a:t>
            </a:r>
            <a:endParaRPr lang="en-GB" dirty="0"/>
          </a:p>
        </p:txBody>
      </p:sp>
      <p:sp>
        <p:nvSpPr>
          <p:cNvPr id="5" name="Content Placeholder 4"/>
          <p:cNvSpPr>
            <a:spLocks noGrp="1"/>
          </p:cNvSpPr>
          <p:nvPr>
            <p:ph idx="1"/>
          </p:nvPr>
        </p:nvSpPr>
        <p:spPr>
          <a:xfrm>
            <a:off x="323528" y="1600201"/>
            <a:ext cx="8229600" cy="532655"/>
          </a:xfrm>
        </p:spPr>
        <p:txBody>
          <a:bodyPr/>
          <a:lstStyle/>
          <a:p>
            <a:pPr marL="0" indent="0">
              <a:buNone/>
            </a:pPr>
            <a:r>
              <a:rPr lang="en-GB" sz="2400" dirty="0" smtClean="0"/>
              <a:t>1. Sponsored to Support Projects: National level and ERANets</a:t>
            </a:r>
          </a:p>
          <a:p>
            <a:pPr marL="0" indent="0">
              <a:buNone/>
            </a:pPr>
            <a:endParaRPr lang="en-GB" dirty="0"/>
          </a:p>
        </p:txBody>
      </p:sp>
      <p:pic>
        <p:nvPicPr>
          <p:cNvPr id="7" name="Bild 4"/>
          <p:cNvPicPr>
            <a:picLocks noChangeAspect="1"/>
          </p:cNvPicPr>
          <p:nvPr/>
        </p:nvPicPr>
        <p:blipFill>
          <a:blip r:embed="rId2"/>
          <a:stretch>
            <a:fillRect/>
          </a:stretch>
        </p:blipFill>
        <p:spPr>
          <a:xfrm>
            <a:off x="683568" y="5445844"/>
            <a:ext cx="2286000" cy="1079500"/>
          </a:xfrm>
          <a:prstGeom prst="rect">
            <a:avLst/>
          </a:prstGeom>
        </p:spPr>
      </p:pic>
      <p:pic>
        <p:nvPicPr>
          <p:cNvPr id="18" name="Picture 1041" descr="sysmoLogo"/>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5536" y="2276872"/>
            <a:ext cx="1676520" cy="75857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 name="Picture 18" descr="VLN-logo-half"/>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292080" y="2420888"/>
            <a:ext cx="1894995" cy="792088"/>
          </a:xfrm>
          <a:prstGeom prst="rect">
            <a:avLst/>
          </a:prstGeom>
          <a:noFill/>
          <a:extLst>
            <a:ext uri="{909E8E84-426E-40DD-AFC4-6F175D3DCCD1}">
              <a14:hiddenFill xmlns:a14="http://schemas.microsoft.com/office/drawing/2010/main">
                <a:solidFill>
                  <a:srgbClr val="FFFFFF"/>
                </a:solidFill>
              </a14:hiddenFill>
            </a:ext>
          </a:extLst>
        </p:spPr>
      </p:pic>
      <p:pic>
        <p:nvPicPr>
          <p:cNvPr id="20" name="Picture 19"/>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275856" y="2309233"/>
            <a:ext cx="1899757" cy="831735"/>
          </a:xfrm>
          <a:prstGeom prst="rect">
            <a:avLst/>
          </a:prstGeom>
        </p:spPr>
      </p:pic>
      <p:pic>
        <p:nvPicPr>
          <p:cNvPr id="21" name="Grafik 1"/>
          <p:cNvPicPr>
            <a:picLocks noChangeAspect="1"/>
          </p:cNvPicPr>
          <p:nvPr/>
        </p:nvPicPr>
        <p:blipFill rotWithShape="1">
          <a:blip r:embed="rId6" cstate="print">
            <a:extLst>
              <a:ext uri="{28A0092B-C50C-407E-A947-70E740481C1C}">
                <a14:useLocalDpi xmlns:a14="http://schemas.microsoft.com/office/drawing/2010/main" val="0"/>
              </a:ext>
            </a:extLst>
          </a:blip>
          <a:srcRect l="-806" t="12879" r="57447" b="56712"/>
          <a:stretch/>
        </p:blipFill>
        <p:spPr>
          <a:xfrm>
            <a:off x="6440547" y="2126420"/>
            <a:ext cx="2383224" cy="529740"/>
          </a:xfrm>
          <a:prstGeom prst="rect">
            <a:avLst/>
          </a:prstGeom>
        </p:spPr>
      </p:pic>
      <p:sp>
        <p:nvSpPr>
          <p:cNvPr id="22" name="Rectangle 21"/>
          <p:cNvSpPr/>
          <p:nvPr/>
        </p:nvSpPr>
        <p:spPr>
          <a:xfrm>
            <a:off x="295482" y="3471391"/>
            <a:ext cx="5500653" cy="461665"/>
          </a:xfrm>
          <a:prstGeom prst="rect">
            <a:avLst/>
          </a:prstGeom>
        </p:spPr>
        <p:txBody>
          <a:bodyPr wrap="square">
            <a:spAutoFit/>
          </a:bodyPr>
          <a:lstStyle/>
          <a:p>
            <a:r>
              <a:rPr lang="en-GB" sz="2400" dirty="0" smtClean="0">
                <a:latin typeface="Corbel" panose="020B0503020204020204" pitchFamily="34" charset="0"/>
              </a:rPr>
              <a:t>2. Independent Projects and Centres</a:t>
            </a:r>
          </a:p>
        </p:txBody>
      </p:sp>
      <p:sp>
        <p:nvSpPr>
          <p:cNvPr id="23" name="Rectangle 22"/>
          <p:cNvSpPr/>
          <p:nvPr/>
        </p:nvSpPr>
        <p:spPr>
          <a:xfrm>
            <a:off x="323528" y="5127575"/>
            <a:ext cx="7848872" cy="461665"/>
          </a:xfrm>
          <a:prstGeom prst="rect">
            <a:avLst/>
          </a:prstGeom>
        </p:spPr>
        <p:txBody>
          <a:bodyPr wrap="square">
            <a:spAutoFit/>
          </a:bodyPr>
          <a:lstStyle/>
          <a:p>
            <a:r>
              <a:rPr lang="en-GB" sz="2400" dirty="0" smtClean="0">
                <a:latin typeface="Corbel" panose="020B0503020204020204" pitchFamily="34" charset="0"/>
              </a:rPr>
              <a:t>3. Members of European Research Infrastructure Initiatives</a:t>
            </a:r>
          </a:p>
        </p:txBody>
      </p:sp>
      <p:pic>
        <p:nvPicPr>
          <p:cNvPr id="12290" name="Picture 2" descr="https://www.erasysbio.net/lw_resource/datapool/layout_css/header_logo.jpg"/>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2265485" y="2159833"/>
            <a:ext cx="1408166" cy="630859"/>
          </a:xfrm>
          <a:prstGeom prst="rect">
            <a:avLst/>
          </a:prstGeom>
          <a:noFill/>
          <a:extLst>
            <a:ext uri="{909E8E84-426E-40DD-AFC4-6F175D3DCCD1}">
              <a14:hiddenFill xmlns:a14="http://schemas.microsoft.com/office/drawing/2010/main">
                <a:solidFill>
                  <a:srgbClr val="FFFFFF"/>
                </a:solidFill>
              </a14:hiddenFill>
            </a:ext>
          </a:extLst>
        </p:spPr>
      </p:pic>
      <p:pic>
        <p:nvPicPr>
          <p:cNvPr id="25" name="Picture 2"/>
          <p:cNvPicPr>
            <a:picLocks noChangeAspect="1" noChangeArrowheads="1"/>
          </p:cNvPicPr>
          <p:nvPr/>
        </p:nvPicPr>
        <p:blipFill rotWithShape="1">
          <a:blip r:embed="rId8" cstate="print">
            <a:extLst>
              <a:ext uri="{28A0092B-C50C-407E-A947-70E740481C1C}">
                <a14:useLocalDpi xmlns:a14="http://schemas.microsoft.com/office/drawing/2010/main" val="0"/>
              </a:ext>
            </a:extLst>
          </a:blip>
          <a:srcRect r="71522" b="9205"/>
          <a:stretch/>
        </p:blipFill>
        <p:spPr bwMode="auto">
          <a:xfrm>
            <a:off x="4427984" y="3935308"/>
            <a:ext cx="1649830" cy="76839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8" name="Picture 2" descr="http://synbiochem.co.uk/wp-content/uploads/SYNBIOCHEM_Manchester_Synthetic_Biology_Research_Centre_logo1.png"/>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395536" y="4026950"/>
            <a:ext cx="1675657" cy="618866"/>
          </a:xfrm>
          <a:prstGeom prst="rect">
            <a:avLst/>
          </a:prstGeom>
          <a:solidFill>
            <a:schemeClr val="bg1"/>
          </a:solidFill>
        </p:spPr>
      </p:pic>
      <p:grpSp>
        <p:nvGrpSpPr>
          <p:cNvPr id="38" name="Group 37"/>
          <p:cNvGrpSpPr/>
          <p:nvPr/>
        </p:nvGrpSpPr>
        <p:grpSpPr>
          <a:xfrm>
            <a:off x="2609834" y="3905919"/>
            <a:ext cx="1551570" cy="744514"/>
            <a:chOff x="6340702" y="3962313"/>
            <a:chExt cx="1563493" cy="765166"/>
          </a:xfrm>
        </p:grpSpPr>
        <p:pic>
          <p:nvPicPr>
            <p:cNvPr id="39" name="Picture 2" descr="https://encrypted-tbn2.gstatic.com/images?q=tbn:ANd9GcQp56k5W_UZ54vZEakPJA8T6Y-L_VCAZpFEZIkup38ylo8MonOIg7aIJFk"/>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6340702" y="3992517"/>
              <a:ext cx="1563493" cy="734962"/>
            </a:xfrm>
            <a:prstGeom prst="rect">
              <a:avLst/>
            </a:prstGeom>
            <a:noFill/>
            <a:extLst>
              <a:ext uri="{909E8E84-426E-40DD-AFC4-6F175D3DCCD1}">
                <a14:hiddenFill xmlns:a14="http://schemas.microsoft.com/office/drawing/2010/main">
                  <a:solidFill>
                    <a:srgbClr val="FFFFFF"/>
                  </a:solidFill>
                </a14:hiddenFill>
              </a:ext>
            </a:extLst>
          </p:spPr>
        </p:pic>
        <p:pic>
          <p:nvPicPr>
            <p:cNvPr id="40" name="Picture 5"/>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6386941" y="3962313"/>
              <a:ext cx="762605" cy="36773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pic>
        <p:nvPicPr>
          <p:cNvPr id="47" name="Picture 2" descr="https://fairdomhub.org/assets/avatar-images/367-120x120.png"/>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6912353" y="4084823"/>
            <a:ext cx="1423237" cy="474413"/>
          </a:xfrm>
          <a:prstGeom prst="rect">
            <a:avLst/>
          </a:prstGeom>
          <a:noFill/>
          <a:extLst>
            <a:ext uri="{909E8E84-426E-40DD-AFC4-6F175D3DCCD1}">
              <a14:hiddenFill xmlns:a14="http://schemas.microsoft.com/office/drawing/2010/main">
                <a:solidFill>
                  <a:srgbClr val="FFFFFF"/>
                </a:solidFill>
              </a14:hiddenFill>
            </a:ext>
          </a:extLst>
        </p:spPr>
      </p:pic>
      <p:pic>
        <p:nvPicPr>
          <p:cNvPr id="48" name="Picture 4" descr="https://fairdomhub.org/assets/avatar-images/389-120x120.png"/>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6264335" y="3721369"/>
            <a:ext cx="352425" cy="1143001"/>
          </a:xfrm>
          <a:prstGeom prst="rect">
            <a:avLst/>
          </a:prstGeom>
          <a:noFill/>
          <a:extLst>
            <a:ext uri="{909E8E84-426E-40DD-AFC4-6F175D3DCCD1}">
              <a14:hiddenFill xmlns:a14="http://schemas.microsoft.com/office/drawing/2010/main">
                <a:solidFill>
                  <a:srgbClr val="FFFFFF"/>
                </a:solidFill>
              </a14:hiddenFill>
            </a:ext>
          </a:extLst>
        </p:spPr>
      </p:pic>
      <p:pic>
        <p:nvPicPr>
          <p:cNvPr id="12292" name="Picture 4" descr="https://encrypted-tbn2.gstatic.com/images?q=tbn:ANd9GcSoCpFOGXzn7EZnbiqng8IWRVrUm9IgKA2WGVNyDC6kdhzTYPx254NwU9ke"/>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3191817" y="5863004"/>
            <a:ext cx="2244279" cy="590332"/>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3023165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21"/>
          <p:cNvPicPr>
            <a:picLocks noChangeAspect="1" noChangeArrowheads="1"/>
          </p:cNvPicPr>
          <p:nvPr/>
        </p:nvPicPr>
        <p:blipFill>
          <a:blip r:embed="rId2"/>
          <a:srcRect l="67612" t="16258" b="18465"/>
          <a:stretch>
            <a:fillRect/>
          </a:stretch>
        </p:blipFill>
        <p:spPr bwMode="auto">
          <a:xfrm>
            <a:off x="588907" y="1906216"/>
            <a:ext cx="2493206" cy="2559866"/>
          </a:xfrm>
          <a:prstGeom prst="rect">
            <a:avLst/>
          </a:prstGeom>
          <a:noFill/>
          <a:ln w="9525">
            <a:noFill/>
            <a:miter lim="800000"/>
            <a:headEnd/>
            <a:tailEnd/>
          </a:ln>
        </p:spPr>
      </p:pic>
      <p:sp>
        <p:nvSpPr>
          <p:cNvPr id="7" name="AutoShape 9" descr="http://www.fair-dom.org/sites/default/files/sekhar_t_small.png"/>
          <p:cNvSpPr>
            <a:spLocks noChangeAspect="1" noChangeArrowheads="1"/>
          </p:cNvSpPr>
          <p:nvPr/>
        </p:nvSpPr>
        <p:spPr bwMode="auto">
          <a:xfrm>
            <a:off x="63500" y="-136525"/>
            <a:ext cx="3248025" cy="4876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sz="1400" i="1">
              <a:latin typeface="Corbel" panose="020B0503020204020204" pitchFamily="34" charset="0"/>
            </a:endParaRPr>
          </a:p>
        </p:txBody>
      </p:sp>
      <p:pic>
        <p:nvPicPr>
          <p:cNvPr id="8" name="Picture 2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115262" y="4491467"/>
            <a:ext cx="2196263" cy="86935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9" name="Picture 2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218680" y="3928884"/>
            <a:ext cx="2099500" cy="70910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 name="Picture 25"/>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114807" y="2301875"/>
            <a:ext cx="1095033" cy="109503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1" name="Picture 7" descr="uslogo1"/>
          <p:cNvPicPr>
            <a:picLocks noChangeAspect="1" noChangeArrowheads="1"/>
          </p:cNvPicPr>
          <p:nvPr/>
        </p:nvPicPr>
        <p:blipFill>
          <a:blip r:embed="rId6">
            <a:extLst>
              <a:ext uri="{28A0092B-C50C-407E-A947-70E740481C1C}">
                <a14:useLocalDpi xmlns:a14="http://schemas.microsoft.com/office/drawing/2010/main" val="0"/>
              </a:ext>
            </a:extLst>
          </a:blip>
          <a:srcRect r="84401" b="6442"/>
          <a:stretch>
            <a:fillRect/>
          </a:stretch>
        </p:blipFill>
        <p:spPr bwMode="auto">
          <a:xfrm>
            <a:off x="6056852" y="4011346"/>
            <a:ext cx="1043922" cy="9602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 name="Picture 4" descr="SBI Rostock"/>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056852" y="2325724"/>
            <a:ext cx="2802064" cy="964151"/>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19" descr="MU"/>
          <p:cNvPicPr>
            <a:picLocks noChangeAspect="1" noChangeArrowheads="1"/>
          </p:cNvPicPr>
          <p:nvPr/>
        </p:nvPicPr>
        <p:blipFill>
          <a:blip r:embed="rId8"/>
          <a:srcRect l="19266" b="52475"/>
          <a:stretch>
            <a:fillRect/>
          </a:stretch>
        </p:blipFill>
        <p:spPr bwMode="auto">
          <a:xfrm>
            <a:off x="2213393" y="1775952"/>
            <a:ext cx="1657031" cy="903588"/>
          </a:xfrm>
          <a:prstGeom prst="rect">
            <a:avLst/>
          </a:prstGeom>
          <a:noFill/>
          <a:ln w="9525">
            <a:noFill/>
            <a:miter lim="800000"/>
            <a:headEnd/>
            <a:tailEnd/>
          </a:ln>
        </p:spPr>
      </p:pic>
    </p:spTree>
    <p:extLst>
      <p:ext uri="{BB962C8B-B14F-4D97-AF65-F5344CB8AC3E}">
        <p14:creationId xmlns:p14="http://schemas.microsoft.com/office/powerpoint/2010/main" val="2742067830"/>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GB" dirty="0" smtClean="0"/>
              <a:t>Multi-partner Projects</a:t>
            </a:r>
            <a:endParaRPr lang="en-GB" dirty="0"/>
          </a:p>
        </p:txBody>
      </p:sp>
      <p:pic>
        <p:nvPicPr>
          <p:cNvPr id="14338"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28011" t="26343" r="30119" b="17488"/>
          <a:stretch/>
        </p:blipFill>
        <p:spPr bwMode="auto">
          <a:xfrm>
            <a:off x="-18761" y="1556792"/>
            <a:ext cx="5742889" cy="481510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4339" name="Picture 3"/>
          <p:cNvPicPr>
            <a:picLocks noChangeAspect="1" noChangeArrowheads="1"/>
          </p:cNvPicPr>
          <p:nvPr/>
        </p:nvPicPr>
        <p:blipFill rotWithShape="1">
          <a:blip r:embed="rId3">
            <a:extLst>
              <a:ext uri="{28A0092B-C50C-407E-A947-70E740481C1C}">
                <a14:useLocalDpi xmlns:a14="http://schemas.microsoft.com/office/drawing/2010/main" val="0"/>
              </a:ext>
            </a:extLst>
          </a:blip>
          <a:srcRect l="29001" t="41556" r="30166" b="15985"/>
          <a:stretch/>
        </p:blipFill>
        <p:spPr bwMode="auto">
          <a:xfrm>
            <a:off x="3543300" y="2996952"/>
            <a:ext cx="5600700" cy="363975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 name="Grafik 1"/>
          <p:cNvPicPr>
            <a:picLocks noChangeAspect="1"/>
          </p:cNvPicPr>
          <p:nvPr/>
        </p:nvPicPr>
        <p:blipFill rotWithShape="1">
          <a:blip r:embed="rId4" cstate="print">
            <a:extLst>
              <a:ext uri="{28A0092B-C50C-407E-A947-70E740481C1C}">
                <a14:useLocalDpi xmlns:a14="http://schemas.microsoft.com/office/drawing/2010/main" val="0"/>
              </a:ext>
            </a:extLst>
          </a:blip>
          <a:srcRect l="-806" t="12879" r="57447" b="56712"/>
          <a:stretch/>
        </p:blipFill>
        <p:spPr>
          <a:xfrm>
            <a:off x="6084168" y="1988840"/>
            <a:ext cx="2707013" cy="601712"/>
          </a:xfrm>
          <a:prstGeom prst="rect">
            <a:avLst/>
          </a:prstGeom>
        </p:spPr>
      </p:pic>
    </p:spTree>
    <p:extLst>
      <p:ext uri="{BB962C8B-B14F-4D97-AF65-F5344CB8AC3E}">
        <p14:creationId xmlns:p14="http://schemas.microsoft.com/office/powerpoint/2010/main" val="3587596598"/>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endParaRPr lang="en-GB" dirty="0"/>
          </a:p>
        </p:txBody>
      </p:sp>
      <p:pic>
        <p:nvPicPr>
          <p:cNvPr id="6" name="Picture 1041" descr="sysmoLogo"/>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523103" y="1782713"/>
            <a:ext cx="2768653" cy="125273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6" descr="VLN-logo-half"/>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253299" y="3212976"/>
            <a:ext cx="3100901" cy="1296144"/>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534680" y="1844824"/>
            <a:ext cx="3799514" cy="1663469"/>
          </a:xfrm>
          <a:prstGeom prst="rect">
            <a:avLst/>
          </a:prstGeom>
        </p:spPr>
      </p:pic>
      <p:sp>
        <p:nvSpPr>
          <p:cNvPr id="9" name="Textfeld 1"/>
          <p:cNvSpPr txBox="1">
            <a:spLocks noChangeArrowheads="1"/>
          </p:cNvSpPr>
          <p:nvPr/>
        </p:nvSpPr>
        <p:spPr bwMode="auto">
          <a:xfrm>
            <a:off x="223928" y="1844824"/>
            <a:ext cx="2355850" cy="1190625"/>
          </a:xfrm>
          <a:prstGeom prst="rect">
            <a:avLst/>
          </a:prstGeom>
          <a:noFill/>
          <a:ln w="9525">
            <a:noFill/>
            <a:miter lim="800000"/>
            <a:headEnd/>
            <a:tailEnd/>
          </a:ln>
        </p:spPr>
        <p:txBody>
          <a:bodyPr wrap="none">
            <a:spAutoFit/>
          </a:bodyPr>
          <a:lstStyle/>
          <a:p>
            <a:r>
              <a:rPr lang="de-DE" dirty="0"/>
              <a:t>13 consortia</a:t>
            </a:r>
          </a:p>
          <a:p>
            <a:r>
              <a:rPr lang="de-DE" dirty="0"/>
              <a:t>9 European countries</a:t>
            </a:r>
          </a:p>
          <a:p>
            <a:r>
              <a:rPr lang="de-DE" dirty="0"/>
              <a:t>&gt; 300 people</a:t>
            </a:r>
          </a:p>
          <a:p>
            <a:endParaRPr lang="de-DE" dirty="0"/>
          </a:p>
        </p:txBody>
      </p:sp>
      <p:sp>
        <p:nvSpPr>
          <p:cNvPr id="10" name="Textfeld 21"/>
          <p:cNvSpPr txBox="1">
            <a:spLocks noChangeArrowheads="1"/>
          </p:cNvSpPr>
          <p:nvPr/>
        </p:nvSpPr>
        <p:spPr bwMode="auto">
          <a:xfrm>
            <a:off x="841506" y="4484018"/>
            <a:ext cx="1860550" cy="1465262"/>
          </a:xfrm>
          <a:prstGeom prst="rect">
            <a:avLst/>
          </a:prstGeom>
          <a:noFill/>
          <a:ln w="9525">
            <a:noFill/>
            <a:miter lim="800000"/>
            <a:headEnd/>
            <a:tailEnd/>
          </a:ln>
        </p:spPr>
        <p:txBody>
          <a:bodyPr wrap="none">
            <a:spAutoFit/>
          </a:bodyPr>
          <a:lstStyle/>
          <a:p>
            <a:r>
              <a:rPr lang="de-DE" dirty="0"/>
              <a:t>1 country</a:t>
            </a:r>
          </a:p>
          <a:p>
            <a:r>
              <a:rPr lang="de-DE" dirty="0"/>
              <a:t>44 organisations</a:t>
            </a:r>
          </a:p>
          <a:p>
            <a:r>
              <a:rPr lang="de-DE" dirty="0"/>
              <a:t>45 subprojects</a:t>
            </a:r>
          </a:p>
          <a:p>
            <a:r>
              <a:rPr lang="de-DE" dirty="0"/>
              <a:t>&gt; 250 people</a:t>
            </a:r>
          </a:p>
          <a:p>
            <a:endParaRPr lang="de-DE" dirty="0"/>
          </a:p>
        </p:txBody>
      </p:sp>
      <p:sp>
        <p:nvSpPr>
          <p:cNvPr id="11" name="Textfeld 26"/>
          <p:cNvSpPr txBox="1">
            <a:spLocks noChangeArrowheads="1"/>
          </p:cNvSpPr>
          <p:nvPr/>
        </p:nvSpPr>
        <p:spPr bwMode="auto">
          <a:xfrm>
            <a:off x="7026320" y="3557685"/>
            <a:ext cx="1689100" cy="1465262"/>
          </a:xfrm>
          <a:prstGeom prst="rect">
            <a:avLst/>
          </a:prstGeom>
          <a:noFill/>
          <a:ln w="9525">
            <a:noFill/>
            <a:miter lim="800000"/>
            <a:headEnd/>
            <a:tailEnd/>
          </a:ln>
        </p:spPr>
        <p:txBody>
          <a:bodyPr wrap="none">
            <a:spAutoFit/>
          </a:bodyPr>
          <a:lstStyle/>
          <a:p>
            <a:r>
              <a:rPr lang="de-DE" dirty="0"/>
              <a:t>1 country</a:t>
            </a:r>
          </a:p>
          <a:p>
            <a:r>
              <a:rPr lang="de-DE" dirty="0"/>
              <a:t> &gt; 100 projects</a:t>
            </a:r>
          </a:p>
          <a:p>
            <a:r>
              <a:rPr lang="de-DE" dirty="0"/>
              <a:t> &gt; 300 groups</a:t>
            </a:r>
          </a:p>
          <a:p>
            <a:endParaRPr lang="de-DE" dirty="0"/>
          </a:p>
          <a:p>
            <a:endParaRPr lang="de-DE" dirty="0"/>
          </a:p>
        </p:txBody>
      </p:sp>
      <p:pic>
        <p:nvPicPr>
          <p:cNvPr id="12" name="Grafik 1"/>
          <p:cNvPicPr>
            <a:picLocks noChangeAspect="1"/>
          </p:cNvPicPr>
          <p:nvPr/>
        </p:nvPicPr>
        <p:blipFill rotWithShape="1">
          <a:blip r:embed="rId6" cstate="print">
            <a:extLst>
              <a:ext uri="{28A0092B-C50C-407E-A947-70E740481C1C}">
                <a14:useLocalDpi xmlns:a14="http://schemas.microsoft.com/office/drawing/2010/main" val="0"/>
              </a:ext>
            </a:extLst>
          </a:blip>
          <a:srcRect l="-806" t="12879" r="57447" b="56712"/>
          <a:stretch/>
        </p:blipFill>
        <p:spPr>
          <a:xfrm>
            <a:off x="2873099" y="4509120"/>
            <a:ext cx="4837313" cy="1075232"/>
          </a:xfrm>
          <a:prstGeom prst="rect">
            <a:avLst/>
          </a:prstGeom>
        </p:spPr>
      </p:pic>
      <p:sp>
        <p:nvSpPr>
          <p:cNvPr id="13" name="Textfeld 21"/>
          <p:cNvSpPr txBox="1">
            <a:spLocks noChangeArrowheads="1"/>
          </p:cNvSpPr>
          <p:nvPr/>
        </p:nvSpPr>
        <p:spPr bwMode="auto">
          <a:xfrm>
            <a:off x="4604405" y="5461142"/>
            <a:ext cx="1343111" cy="923330"/>
          </a:xfrm>
          <a:prstGeom prst="rect">
            <a:avLst/>
          </a:prstGeom>
          <a:noFill/>
          <a:ln w="9525">
            <a:noFill/>
            <a:miter lim="800000"/>
            <a:headEnd/>
            <a:tailEnd/>
          </a:ln>
        </p:spPr>
        <p:txBody>
          <a:bodyPr wrap="none">
            <a:spAutoFit/>
          </a:bodyPr>
          <a:lstStyle/>
          <a:p>
            <a:r>
              <a:rPr lang="de-DE" dirty="0"/>
              <a:t>12 </a:t>
            </a:r>
            <a:r>
              <a:rPr lang="de-DE" dirty="0" err="1"/>
              <a:t>consortia</a:t>
            </a:r>
            <a:endParaRPr lang="de-DE" dirty="0"/>
          </a:p>
          <a:p>
            <a:endParaRPr lang="de-DE" dirty="0"/>
          </a:p>
          <a:p>
            <a:endParaRPr lang="de-DE" dirty="0"/>
          </a:p>
        </p:txBody>
      </p:sp>
    </p:spTree>
    <p:extLst>
      <p:ext uri="{BB962C8B-B14F-4D97-AF65-F5344CB8AC3E}">
        <p14:creationId xmlns:p14="http://schemas.microsoft.com/office/powerpoint/2010/main" val="329843378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GB" dirty="0" smtClean="0"/>
              <a:t>Systems Biology Cycle</a:t>
            </a:r>
            <a:endParaRPr lang="en-GB" dirty="0"/>
          </a:p>
        </p:txBody>
      </p:sp>
      <p:pic>
        <p:nvPicPr>
          <p:cNvPr id="2050"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31640" y="1725232"/>
            <a:ext cx="6533232" cy="472810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34260631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0" name="Group 29"/>
          <p:cNvGrpSpPr/>
          <p:nvPr/>
        </p:nvGrpSpPr>
        <p:grpSpPr>
          <a:xfrm>
            <a:off x="33450" y="3998783"/>
            <a:ext cx="2664296" cy="2748676"/>
            <a:chOff x="5177942" y="1906273"/>
            <a:chExt cx="3786546" cy="3982739"/>
          </a:xfrm>
        </p:grpSpPr>
        <p:pic>
          <p:nvPicPr>
            <p:cNvPr id="31"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177942" y="1906273"/>
              <a:ext cx="3786546" cy="39827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2" name="Picture 9"/>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621934" y="4717851"/>
              <a:ext cx="1454217" cy="115889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3" name="Picture 10"/>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7416452" y="4577757"/>
              <a:ext cx="1440160" cy="117041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grpSp>
        <p:nvGrpSpPr>
          <p:cNvPr id="7" name="Group 6"/>
          <p:cNvGrpSpPr/>
          <p:nvPr/>
        </p:nvGrpSpPr>
        <p:grpSpPr>
          <a:xfrm>
            <a:off x="5974171" y="1733307"/>
            <a:ext cx="3006121" cy="4359640"/>
            <a:chOff x="-34587" y="1628800"/>
            <a:chExt cx="4164886" cy="5231168"/>
          </a:xfrm>
        </p:grpSpPr>
        <p:pic>
          <p:nvPicPr>
            <p:cNvPr id="8" name="Picture 2"/>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428873" y="4943598"/>
              <a:ext cx="1428833" cy="1870047"/>
            </a:xfrm>
            <a:prstGeom prst="rect">
              <a:avLst/>
            </a:prstGeom>
            <a:noFill/>
            <a:ln w="9525">
              <a:solidFill>
                <a:schemeClr val="bg1">
                  <a:lumMod val="65000"/>
                </a:schemeClr>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9" name="Picture 9" descr="E"/>
            <p:cNvPicPr>
              <a:picLocks noChangeAspect="1" noChangeArrowheads="1"/>
            </p:cNvPicPr>
            <p:nvPr/>
          </p:nvPicPr>
          <p:blipFill rotWithShape="1">
            <a:blip r:embed="rId7" cstate="print">
              <a:extLst>
                <a:ext uri="{28A0092B-C50C-407E-A947-70E740481C1C}">
                  <a14:useLocalDpi xmlns:a14="http://schemas.microsoft.com/office/drawing/2010/main" val="0"/>
                </a:ext>
              </a:extLst>
            </a:blip>
            <a:srcRect/>
            <a:stretch/>
          </p:blipFill>
          <p:spPr bwMode="auto">
            <a:xfrm>
              <a:off x="2889529" y="3525790"/>
              <a:ext cx="1239838" cy="1345694"/>
            </a:xfrm>
            <a:prstGeom prst="rect">
              <a:avLst/>
            </a:prstGeom>
            <a:noFill/>
            <a:ln w="9525">
              <a:solidFill>
                <a:schemeClr val="bg1">
                  <a:lumMod val="65000"/>
                </a:schemeClr>
              </a:solidFill>
              <a:miter lim="800000"/>
              <a:headEnd/>
              <a:tailEnd/>
            </a:ln>
            <a:extLst>
              <a:ext uri="{909E8E84-426E-40DD-AFC4-6F175D3DCCD1}">
                <a14:hiddenFill xmlns:a14="http://schemas.microsoft.com/office/drawing/2010/main">
                  <a:solidFill>
                    <a:srgbClr val="FFFFFF"/>
                  </a:solidFill>
                </a14:hiddenFill>
              </a:ext>
            </a:extLst>
          </p:spPr>
        </p:pic>
        <p:pic>
          <p:nvPicPr>
            <p:cNvPr id="10" name="Picture 8"/>
            <p:cNvPicPr>
              <a:picLocks noChangeAspect="1" noChangeArrowheads="1"/>
            </p:cNvPicPr>
            <p:nvPr/>
          </p:nvPicPr>
          <p:blipFill rotWithShape="1">
            <a:blip r:embed="rId8" cstate="print">
              <a:extLst>
                <a:ext uri="{28A0092B-C50C-407E-A947-70E740481C1C}">
                  <a14:useLocalDpi xmlns:a14="http://schemas.microsoft.com/office/drawing/2010/main" val="0"/>
                </a:ext>
              </a:extLst>
            </a:blip>
            <a:srcRect l="25600" t="12114" r="27203" b="15870"/>
            <a:stretch/>
          </p:blipFill>
          <p:spPr bwMode="auto">
            <a:xfrm>
              <a:off x="312943" y="1631150"/>
              <a:ext cx="1656183" cy="1579476"/>
            </a:xfrm>
            <a:prstGeom prst="rect">
              <a:avLst/>
            </a:prstGeom>
            <a:solidFill>
              <a:schemeClr val="accent1">
                <a:lumMod val="75000"/>
              </a:schemeClr>
            </a:solidFill>
            <a:ln>
              <a:solidFill>
                <a:schemeClr val="bg1">
                  <a:lumMod val="65000"/>
                </a:schemeClr>
              </a:solidFill>
            </a:ln>
            <a:extLst/>
          </p:spPr>
        </p:pic>
        <p:pic>
          <p:nvPicPr>
            <p:cNvPr id="11" name="Picture 5" descr="proteomics"/>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312943" y="3523466"/>
              <a:ext cx="1333500" cy="1345694"/>
            </a:xfrm>
            <a:prstGeom prst="rect">
              <a:avLst/>
            </a:prstGeom>
            <a:noFill/>
            <a:ln w="9525">
              <a:solidFill>
                <a:schemeClr val="bg1">
                  <a:lumMod val="65000"/>
                </a:schemeClr>
              </a:solidFill>
              <a:miter lim="800000"/>
              <a:headEnd/>
              <a:tailEnd/>
            </a:ln>
            <a:extLst>
              <a:ext uri="{909E8E84-426E-40DD-AFC4-6F175D3DCCD1}">
                <a14:hiddenFill xmlns:a14="http://schemas.microsoft.com/office/drawing/2010/main">
                  <a:solidFill>
                    <a:srgbClr val="FFFFFF"/>
                  </a:solidFill>
                </a14:hiddenFill>
              </a:ext>
            </a:extLst>
          </p:spPr>
        </p:pic>
        <p:pic>
          <p:nvPicPr>
            <p:cNvPr id="12" name="Picture 7" descr="metab"/>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1753103" y="3523466"/>
              <a:ext cx="1080120" cy="1345694"/>
            </a:xfrm>
            <a:prstGeom prst="rect">
              <a:avLst/>
            </a:prstGeom>
            <a:noFill/>
            <a:ln w="9525">
              <a:solidFill>
                <a:schemeClr val="bg1">
                  <a:lumMod val="65000"/>
                </a:schemeClr>
              </a:solidFill>
              <a:miter lim="800000"/>
              <a:headEnd/>
              <a:tailEnd/>
            </a:ln>
            <a:extLst>
              <a:ext uri="{909E8E84-426E-40DD-AFC4-6F175D3DCCD1}">
                <a14:hiddenFill xmlns:a14="http://schemas.microsoft.com/office/drawing/2010/main">
                  <a:solidFill>
                    <a:srgbClr val="FFFFFF"/>
                  </a:solidFill>
                </a14:hiddenFill>
              </a:ext>
            </a:extLst>
          </p:spPr>
        </p:pic>
        <p:pic>
          <p:nvPicPr>
            <p:cNvPr id="13" name="Picture 2"/>
            <p:cNvPicPr>
              <a:picLocks noChangeAspect="1" noChangeArrowheads="1"/>
            </p:cNvPicPr>
            <p:nvPr/>
          </p:nvPicPr>
          <p:blipFill rotWithShape="1">
            <a:blip r:embed="rId11" cstate="print">
              <a:extLst>
                <a:ext uri="{28A0092B-C50C-407E-A947-70E740481C1C}">
                  <a14:useLocalDpi xmlns:a14="http://schemas.microsoft.com/office/drawing/2010/main" val="0"/>
                </a:ext>
              </a:extLst>
            </a:blip>
            <a:srcRect r="52992"/>
            <a:stretch/>
          </p:blipFill>
          <p:spPr bwMode="auto">
            <a:xfrm>
              <a:off x="2083500" y="1628800"/>
              <a:ext cx="1829843" cy="1581826"/>
            </a:xfrm>
            <a:prstGeom prst="rect">
              <a:avLst/>
            </a:prstGeom>
            <a:noFill/>
            <a:ln w="9525">
              <a:solidFill>
                <a:schemeClr val="bg1">
                  <a:lumMod val="65000"/>
                </a:schemeClr>
              </a:solidFill>
              <a:miter lim="800000"/>
              <a:headEnd/>
              <a:tailEnd/>
            </a:ln>
            <a:extLst>
              <a:ext uri="{909E8E84-426E-40DD-AFC4-6F175D3DCCD1}">
                <a14:hiddenFill xmlns:a14="http://schemas.microsoft.com/office/drawing/2010/main">
                  <a:solidFill>
                    <a:schemeClr val="accent1"/>
                  </a:solidFill>
                </a14:hiddenFill>
              </a:ext>
            </a:extLst>
          </p:spPr>
        </p:pic>
        <p:pic>
          <p:nvPicPr>
            <p:cNvPr id="14" name="Picture 2"/>
            <p:cNvPicPr>
              <a:picLocks noChangeAspect="1" noChangeArrowheads="1"/>
            </p:cNvPicPr>
            <p:nvPr/>
          </p:nvPicPr>
          <p:blipFill rotWithShape="1">
            <a:blip r:embed="rId12" cstate="print">
              <a:extLst>
                <a:ext uri="{28A0092B-C50C-407E-A947-70E740481C1C}">
                  <a14:useLocalDpi xmlns:a14="http://schemas.microsoft.com/office/drawing/2010/main" val="0"/>
                </a:ext>
              </a:extLst>
            </a:blip>
            <a:srcRect l="24705" t="6425" r="26205" b="28892"/>
            <a:stretch/>
          </p:blipFill>
          <p:spPr bwMode="auto">
            <a:xfrm>
              <a:off x="312943" y="5153282"/>
              <a:ext cx="2016224" cy="1660363"/>
            </a:xfrm>
            <a:prstGeom prst="rect">
              <a:avLst/>
            </a:prstGeom>
            <a:noFill/>
            <a:ln w="9525">
              <a:solidFill>
                <a:schemeClr val="bg1">
                  <a:lumMod val="65000"/>
                </a:schemeClr>
              </a:solidFill>
              <a:miter lim="800000"/>
              <a:headEnd/>
              <a:tailEnd/>
            </a:ln>
            <a:extLst>
              <a:ext uri="{909E8E84-426E-40DD-AFC4-6F175D3DCCD1}">
                <a14:hiddenFill xmlns:a14="http://schemas.microsoft.com/office/drawing/2010/main">
                  <a:solidFill>
                    <a:schemeClr val="accent1"/>
                  </a:solidFill>
                </a14:hiddenFill>
              </a:ext>
            </a:extLst>
          </p:spPr>
        </p:pic>
        <p:pic>
          <p:nvPicPr>
            <p:cNvPr id="15" name="Picture 7"/>
            <p:cNvPicPr>
              <a:picLocks noChangeAspect="1" noChangeArrowheads="1"/>
            </p:cNvPicPr>
            <p:nvPr/>
          </p:nvPicPr>
          <p:blipFill rotWithShape="1">
            <a:blip r:embed="rId13" cstate="print">
              <a:extLst>
                <a:ext uri="{28A0092B-C50C-407E-A947-70E740481C1C}">
                  <a14:useLocalDpi xmlns:a14="http://schemas.microsoft.com/office/drawing/2010/main" val="0"/>
                </a:ext>
              </a:extLst>
            </a:blip>
            <a:srcRect l="2442" t="48758" r="56018" b="36673"/>
            <a:stretch/>
          </p:blipFill>
          <p:spPr bwMode="auto">
            <a:xfrm>
              <a:off x="1115616" y="6138497"/>
              <a:ext cx="2271159" cy="497856"/>
            </a:xfrm>
            <a:prstGeom prst="rect">
              <a:avLst/>
            </a:prstGeom>
            <a:noFill/>
            <a:ln w="9525">
              <a:solidFill>
                <a:schemeClr val="bg1">
                  <a:lumMod val="65000"/>
                </a:schemeClr>
              </a:solidFill>
              <a:miter lim="800000"/>
              <a:headEnd/>
              <a:tailEnd/>
            </a:ln>
            <a:extLst>
              <a:ext uri="{909E8E84-426E-40DD-AFC4-6F175D3DCCD1}">
                <a14:hiddenFill xmlns:a14="http://schemas.microsoft.com/office/drawing/2010/main">
                  <a:solidFill>
                    <a:schemeClr val="accent1"/>
                  </a:solidFill>
                </a14:hiddenFill>
              </a:ext>
            </a:extLst>
          </p:spPr>
        </p:pic>
        <p:sp>
          <p:nvSpPr>
            <p:cNvPr id="16" name="TextBox 15"/>
            <p:cNvSpPr txBox="1"/>
            <p:nvPr/>
          </p:nvSpPr>
          <p:spPr>
            <a:xfrm>
              <a:off x="667135" y="2384884"/>
              <a:ext cx="1343638" cy="707886"/>
            </a:xfrm>
            <a:prstGeom prst="rect">
              <a:avLst/>
            </a:prstGeom>
            <a:noFill/>
          </p:spPr>
          <p:txBody>
            <a:bodyPr wrap="none" rtlCol="0">
              <a:spAutoFit/>
            </a:bodyPr>
            <a:lstStyle/>
            <a:p>
              <a:r>
                <a:rPr lang="en-GB" sz="4000" dirty="0" smtClean="0">
                  <a:solidFill>
                    <a:schemeClr val="bg1"/>
                  </a:solidFill>
                  <a:latin typeface="Corbel" panose="020B0503020204020204" pitchFamily="34" charset="0"/>
                </a:rPr>
                <a:t>SOPs</a:t>
              </a:r>
              <a:endParaRPr lang="en-GB" sz="4000" dirty="0">
                <a:solidFill>
                  <a:schemeClr val="bg1"/>
                </a:solidFill>
                <a:latin typeface="Corbel" panose="020B0503020204020204" pitchFamily="34" charset="0"/>
              </a:endParaRPr>
            </a:p>
          </p:txBody>
        </p:sp>
        <p:pic>
          <p:nvPicPr>
            <p:cNvPr id="17" name="Picture 2"/>
            <p:cNvPicPr>
              <a:picLocks noChangeAspect="1" noChangeArrowheads="1"/>
            </p:cNvPicPr>
            <p:nvPr/>
          </p:nvPicPr>
          <p:blipFill>
            <a:blip r:embed="rId14" cstate="print">
              <a:extLst>
                <a:ext uri="{28A0092B-C50C-407E-A947-70E740481C1C}">
                  <a14:useLocalDpi xmlns:a14="http://schemas.microsoft.com/office/drawing/2010/main" val="0"/>
                </a:ext>
              </a:extLst>
            </a:blip>
            <a:srcRect/>
            <a:stretch>
              <a:fillRect/>
            </a:stretch>
          </p:blipFill>
          <p:spPr bwMode="auto">
            <a:xfrm>
              <a:off x="-34587" y="2777069"/>
              <a:ext cx="817180" cy="64997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 name="Picture 3"/>
            <p:cNvPicPr>
              <a:picLocks noChangeAspect="1" noChangeArrowheads="1"/>
            </p:cNvPicPr>
            <p:nvPr/>
          </p:nvPicPr>
          <p:blipFill>
            <a:blip r:embed="rId15" cstate="print">
              <a:extLst>
                <a:ext uri="{28A0092B-C50C-407E-A947-70E740481C1C}">
                  <a14:useLocalDpi xmlns:a14="http://schemas.microsoft.com/office/drawing/2010/main" val="0"/>
                </a:ext>
              </a:extLst>
            </a:blip>
            <a:srcRect/>
            <a:stretch>
              <a:fillRect/>
            </a:stretch>
          </p:blipFill>
          <p:spPr bwMode="auto">
            <a:xfrm>
              <a:off x="6927" y="4204247"/>
              <a:ext cx="892665" cy="73692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9" name="Picture 4"/>
            <p:cNvPicPr>
              <a:picLocks noChangeAspect="1" noChangeArrowheads="1"/>
            </p:cNvPicPr>
            <p:nvPr/>
          </p:nvPicPr>
          <p:blipFill>
            <a:blip r:embed="rId16" cstate="print">
              <a:extLst>
                <a:ext uri="{28A0092B-C50C-407E-A947-70E740481C1C}">
                  <a14:useLocalDpi xmlns:a14="http://schemas.microsoft.com/office/drawing/2010/main" val="0"/>
                </a:ext>
              </a:extLst>
            </a:blip>
            <a:srcRect/>
            <a:stretch>
              <a:fillRect/>
            </a:stretch>
          </p:blipFill>
          <p:spPr bwMode="auto">
            <a:xfrm>
              <a:off x="101134" y="6110345"/>
              <a:ext cx="836201" cy="74962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0" name="Picture 6"/>
            <p:cNvPicPr>
              <a:picLocks noChangeAspect="1" noChangeArrowheads="1"/>
            </p:cNvPicPr>
            <p:nvPr/>
          </p:nvPicPr>
          <p:blipFill>
            <a:blip r:embed="rId17" cstate="print">
              <a:extLst>
                <a:ext uri="{28A0092B-C50C-407E-A947-70E740481C1C}">
                  <a14:useLocalDpi xmlns:a14="http://schemas.microsoft.com/office/drawing/2010/main" val="0"/>
                </a:ext>
              </a:extLst>
            </a:blip>
            <a:srcRect/>
            <a:stretch>
              <a:fillRect/>
            </a:stretch>
          </p:blipFill>
          <p:spPr bwMode="auto">
            <a:xfrm>
              <a:off x="2491720" y="4294110"/>
              <a:ext cx="795617" cy="71906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1" name="Picture 7"/>
            <p:cNvPicPr>
              <a:picLocks noChangeAspect="1" noChangeArrowheads="1"/>
            </p:cNvPicPr>
            <p:nvPr/>
          </p:nvPicPr>
          <p:blipFill>
            <a:blip r:embed="rId18" cstate="print">
              <a:extLst>
                <a:ext uri="{28A0092B-C50C-407E-A947-70E740481C1C}">
                  <a14:useLocalDpi xmlns:a14="http://schemas.microsoft.com/office/drawing/2010/main" val="0"/>
                </a:ext>
              </a:extLst>
            </a:blip>
            <a:srcRect/>
            <a:stretch>
              <a:fillRect/>
            </a:stretch>
          </p:blipFill>
          <p:spPr bwMode="auto">
            <a:xfrm>
              <a:off x="3337857" y="6149573"/>
              <a:ext cx="792442" cy="71039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2" name="Picture 8"/>
            <p:cNvPicPr>
              <a:picLocks noChangeAspect="1" noChangeArrowheads="1"/>
            </p:cNvPicPr>
            <p:nvPr/>
          </p:nvPicPr>
          <p:blipFill>
            <a:blip r:embed="rId19" cstate="print">
              <a:extLst>
                <a:ext uri="{28A0092B-C50C-407E-A947-70E740481C1C}">
                  <a14:useLocalDpi xmlns:a14="http://schemas.microsoft.com/office/drawing/2010/main" val="0"/>
                </a:ext>
              </a:extLst>
            </a:blip>
            <a:srcRect/>
            <a:stretch>
              <a:fillRect/>
            </a:stretch>
          </p:blipFill>
          <p:spPr bwMode="auto">
            <a:xfrm>
              <a:off x="2477186" y="3210626"/>
              <a:ext cx="810151" cy="67659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cxnSp>
          <p:nvCxnSpPr>
            <p:cNvPr id="23" name="Straight Connector 22"/>
            <p:cNvCxnSpPr>
              <a:stCxn id="16" idx="2"/>
            </p:cNvCxnSpPr>
            <p:nvPr/>
          </p:nvCxnSpPr>
          <p:spPr>
            <a:xfrm>
              <a:off x="1338954" y="3092770"/>
              <a:ext cx="912241" cy="1103543"/>
            </a:xfrm>
            <a:prstGeom prst="line">
              <a:avLst/>
            </a:prstGeom>
            <a:ln w="28575"/>
          </p:spPr>
          <p:style>
            <a:lnRef idx="1">
              <a:schemeClr val="accent1"/>
            </a:lnRef>
            <a:fillRef idx="0">
              <a:schemeClr val="accent1"/>
            </a:fillRef>
            <a:effectRef idx="0">
              <a:schemeClr val="accent1"/>
            </a:effectRef>
            <a:fontRef idx="minor">
              <a:schemeClr val="tx1"/>
            </a:fontRef>
          </p:style>
        </p:cxnSp>
        <p:cxnSp>
          <p:nvCxnSpPr>
            <p:cNvPr id="24" name="Straight Connector 23"/>
            <p:cNvCxnSpPr/>
            <p:nvPr/>
          </p:nvCxnSpPr>
          <p:spPr>
            <a:xfrm flipH="1">
              <a:off x="1321055" y="4653643"/>
              <a:ext cx="689718" cy="978551"/>
            </a:xfrm>
            <a:prstGeom prst="line">
              <a:avLst/>
            </a:prstGeom>
            <a:ln w="28575"/>
          </p:spPr>
          <p:style>
            <a:lnRef idx="1">
              <a:schemeClr val="accent1"/>
            </a:lnRef>
            <a:fillRef idx="0">
              <a:schemeClr val="accent1"/>
            </a:fillRef>
            <a:effectRef idx="0">
              <a:schemeClr val="accent1"/>
            </a:effectRef>
            <a:fontRef idx="minor">
              <a:schemeClr val="tx1"/>
            </a:fontRef>
          </p:style>
        </p:cxnSp>
        <p:cxnSp>
          <p:nvCxnSpPr>
            <p:cNvPr id="25" name="Straight Connector 24"/>
            <p:cNvCxnSpPr/>
            <p:nvPr/>
          </p:nvCxnSpPr>
          <p:spPr>
            <a:xfrm flipH="1" flipV="1">
              <a:off x="2158019" y="4761148"/>
              <a:ext cx="638334" cy="504056"/>
            </a:xfrm>
            <a:prstGeom prst="line">
              <a:avLst/>
            </a:prstGeom>
            <a:ln w="28575"/>
          </p:spPr>
          <p:style>
            <a:lnRef idx="1">
              <a:schemeClr val="accent1"/>
            </a:lnRef>
            <a:fillRef idx="0">
              <a:schemeClr val="accent1"/>
            </a:fillRef>
            <a:effectRef idx="0">
              <a:schemeClr val="accent1"/>
            </a:effectRef>
            <a:fontRef idx="minor">
              <a:schemeClr val="tx1"/>
            </a:fontRef>
          </p:style>
        </p:cxnSp>
        <p:cxnSp>
          <p:nvCxnSpPr>
            <p:cNvPr id="26" name="Straight Connector 25"/>
            <p:cNvCxnSpPr/>
            <p:nvPr/>
          </p:nvCxnSpPr>
          <p:spPr>
            <a:xfrm flipH="1">
              <a:off x="979693" y="2924944"/>
              <a:ext cx="1349474" cy="1080120"/>
            </a:xfrm>
            <a:prstGeom prst="line">
              <a:avLst/>
            </a:prstGeom>
            <a:ln w="28575"/>
          </p:spPr>
          <p:style>
            <a:lnRef idx="1">
              <a:schemeClr val="accent1"/>
            </a:lnRef>
            <a:fillRef idx="0">
              <a:schemeClr val="accent1"/>
            </a:fillRef>
            <a:effectRef idx="0">
              <a:schemeClr val="accent1"/>
            </a:effectRef>
            <a:fontRef idx="minor">
              <a:schemeClr val="tx1"/>
            </a:fontRef>
          </p:style>
        </p:cxnSp>
        <p:cxnSp>
          <p:nvCxnSpPr>
            <p:cNvPr id="27" name="Straight Connector 26"/>
            <p:cNvCxnSpPr/>
            <p:nvPr/>
          </p:nvCxnSpPr>
          <p:spPr>
            <a:xfrm>
              <a:off x="1141034" y="4509120"/>
              <a:ext cx="1558758" cy="1008112"/>
            </a:xfrm>
            <a:prstGeom prst="line">
              <a:avLst/>
            </a:prstGeom>
            <a:ln w="28575"/>
          </p:spPr>
          <p:style>
            <a:lnRef idx="1">
              <a:schemeClr val="accent1"/>
            </a:lnRef>
            <a:fillRef idx="0">
              <a:schemeClr val="accent1"/>
            </a:fillRef>
            <a:effectRef idx="0">
              <a:schemeClr val="accent1"/>
            </a:effectRef>
            <a:fontRef idx="minor">
              <a:schemeClr val="tx1"/>
            </a:fontRef>
          </p:style>
        </p:cxnSp>
        <p:cxnSp>
          <p:nvCxnSpPr>
            <p:cNvPr id="28" name="Straight Connector 27"/>
            <p:cNvCxnSpPr/>
            <p:nvPr/>
          </p:nvCxnSpPr>
          <p:spPr>
            <a:xfrm flipH="1">
              <a:off x="2148016" y="5700619"/>
              <a:ext cx="638334" cy="0"/>
            </a:xfrm>
            <a:prstGeom prst="line">
              <a:avLst/>
            </a:prstGeom>
            <a:ln w="28575"/>
          </p:spPr>
          <p:style>
            <a:lnRef idx="1">
              <a:schemeClr val="accent1"/>
            </a:lnRef>
            <a:fillRef idx="0">
              <a:schemeClr val="accent1"/>
            </a:fillRef>
            <a:effectRef idx="0">
              <a:schemeClr val="accent1"/>
            </a:effectRef>
            <a:fontRef idx="minor">
              <a:schemeClr val="tx1"/>
            </a:fontRef>
          </p:style>
        </p:cxnSp>
        <p:cxnSp>
          <p:nvCxnSpPr>
            <p:cNvPr id="29" name="Straight Connector 28"/>
            <p:cNvCxnSpPr/>
            <p:nvPr/>
          </p:nvCxnSpPr>
          <p:spPr>
            <a:xfrm flipH="1">
              <a:off x="2329167" y="5878621"/>
              <a:ext cx="504056" cy="483537"/>
            </a:xfrm>
            <a:prstGeom prst="line">
              <a:avLst/>
            </a:prstGeom>
            <a:ln w="28575"/>
          </p:spPr>
          <p:style>
            <a:lnRef idx="1">
              <a:schemeClr val="accent1"/>
            </a:lnRef>
            <a:fillRef idx="0">
              <a:schemeClr val="accent1"/>
            </a:fillRef>
            <a:effectRef idx="0">
              <a:schemeClr val="accent1"/>
            </a:effectRef>
            <a:fontRef idx="minor">
              <a:schemeClr val="tx1"/>
            </a:fontRef>
          </p:style>
        </p:cxnSp>
      </p:grpSp>
      <p:sp>
        <p:nvSpPr>
          <p:cNvPr id="4" name="Title 3"/>
          <p:cNvSpPr>
            <a:spLocks noGrp="1"/>
          </p:cNvSpPr>
          <p:nvPr>
            <p:ph type="title"/>
          </p:nvPr>
        </p:nvSpPr>
        <p:spPr>
          <a:xfrm>
            <a:off x="251520" y="274638"/>
            <a:ext cx="5973490" cy="1143000"/>
          </a:xfrm>
        </p:spPr>
        <p:txBody>
          <a:bodyPr>
            <a:normAutofit fontScale="90000"/>
          </a:bodyPr>
          <a:lstStyle/>
          <a:p>
            <a:r>
              <a:rPr lang="en-GB" dirty="0"/>
              <a:t>Project </a:t>
            </a:r>
            <a:r>
              <a:rPr lang="en-GB" dirty="0" smtClean="0"/>
              <a:t/>
            </a:r>
            <a:br>
              <a:rPr lang="en-GB" dirty="0" smtClean="0"/>
            </a:br>
            <a:r>
              <a:rPr lang="en-GB" dirty="0" smtClean="0"/>
              <a:t>Assets</a:t>
            </a:r>
            <a:r>
              <a:rPr lang="en-GB" dirty="0"/>
              <a:t>, Processes &amp; People</a:t>
            </a:r>
          </a:p>
        </p:txBody>
      </p:sp>
      <p:graphicFrame>
        <p:nvGraphicFramePr>
          <p:cNvPr id="6" name="Diagram 5"/>
          <p:cNvGraphicFramePr/>
          <p:nvPr>
            <p:extLst>
              <p:ext uri="{D42A27DB-BD31-4B8C-83A1-F6EECF244321}">
                <p14:modId xmlns:p14="http://schemas.microsoft.com/office/powerpoint/2010/main" val="521178505"/>
              </p:ext>
            </p:extLst>
          </p:nvPr>
        </p:nvGraphicFramePr>
        <p:xfrm>
          <a:off x="1041900" y="1844920"/>
          <a:ext cx="5762348" cy="3816328"/>
        </p:xfrm>
        <a:graphic>
          <a:graphicData uri="http://schemas.openxmlformats.org/drawingml/2006/diagram">
            <dgm:relIds xmlns:dgm="http://schemas.openxmlformats.org/drawingml/2006/diagram" xmlns:r="http://schemas.openxmlformats.org/officeDocument/2006/relationships" r:dm="rId20" r:lo="rId21" r:qs="rId22" r:cs="rId23"/>
          </a:graphicData>
        </a:graphic>
      </p:graphicFrame>
      <p:pic>
        <p:nvPicPr>
          <p:cNvPr id="34" name="Picture 12" descr="Resultado de imagen de process"/>
          <p:cNvPicPr>
            <a:picLocks noChangeAspect="1" noChangeArrowheads="1"/>
          </p:cNvPicPr>
          <p:nvPr/>
        </p:nvPicPr>
        <p:blipFill>
          <a:blip r:embed="rId25" cstate="print">
            <a:extLst>
              <a:ext uri="{28A0092B-C50C-407E-A947-70E740481C1C}">
                <a14:useLocalDpi xmlns:a14="http://schemas.microsoft.com/office/drawing/2010/main" val="0"/>
              </a:ext>
            </a:extLst>
          </a:blip>
          <a:srcRect/>
          <a:stretch>
            <a:fillRect/>
          </a:stretch>
        </p:blipFill>
        <p:spPr bwMode="auto">
          <a:xfrm>
            <a:off x="315392" y="1906433"/>
            <a:ext cx="1670224" cy="125206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90286953"/>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6146" name="Rectangle 2"/>
          <p:cNvSpPr>
            <a:spLocks noGrp="1" noChangeArrowheads="1"/>
          </p:cNvSpPr>
          <p:nvPr>
            <p:ph type="title"/>
          </p:nvPr>
        </p:nvSpPr>
        <p:spPr/>
        <p:txBody>
          <a:bodyPr>
            <a:normAutofit/>
          </a:bodyPr>
          <a:lstStyle/>
          <a:p>
            <a:pPr eaLnBrk="1" hangingPunct="1"/>
            <a:r>
              <a:rPr lang="en-GB" altLang="en-US" dirty="0" smtClean="0"/>
              <a:t>Types of data and models</a:t>
            </a:r>
          </a:p>
        </p:txBody>
      </p:sp>
      <p:sp>
        <p:nvSpPr>
          <p:cNvPr id="6147" name="Rectangle 3"/>
          <p:cNvSpPr>
            <a:spLocks noGrp="1" noChangeArrowheads="1"/>
          </p:cNvSpPr>
          <p:nvPr>
            <p:ph idx="1"/>
          </p:nvPr>
        </p:nvSpPr>
        <p:spPr>
          <a:xfrm>
            <a:off x="179512" y="1700612"/>
            <a:ext cx="8064896" cy="5157388"/>
          </a:xfrm>
        </p:spPr>
        <p:txBody>
          <a:bodyPr>
            <a:normAutofit fontScale="77500" lnSpcReduction="20000"/>
          </a:bodyPr>
          <a:lstStyle/>
          <a:p>
            <a:pPr eaLnBrk="1" hangingPunct="1">
              <a:lnSpc>
                <a:spcPct val="90000"/>
              </a:lnSpc>
            </a:pPr>
            <a:r>
              <a:rPr lang="en-GB" altLang="en-US" dirty="0" smtClean="0"/>
              <a:t>Multiple omics</a:t>
            </a:r>
          </a:p>
          <a:p>
            <a:pPr lvl="1" eaLnBrk="1" hangingPunct="1">
              <a:lnSpc>
                <a:spcPct val="90000"/>
              </a:lnSpc>
            </a:pPr>
            <a:r>
              <a:rPr lang="en-GB" altLang="en-US" dirty="0" smtClean="0"/>
              <a:t>genomics, transcriptomics</a:t>
            </a:r>
          </a:p>
          <a:p>
            <a:pPr lvl="1" eaLnBrk="1" hangingPunct="1">
              <a:lnSpc>
                <a:spcPct val="90000"/>
              </a:lnSpc>
            </a:pPr>
            <a:r>
              <a:rPr lang="en-GB" altLang="en-US" dirty="0" smtClean="0"/>
              <a:t>proteomics, metabolomics</a:t>
            </a:r>
          </a:p>
          <a:p>
            <a:pPr lvl="1" eaLnBrk="1" hangingPunct="1">
              <a:lnSpc>
                <a:spcPct val="90000"/>
              </a:lnSpc>
            </a:pPr>
            <a:r>
              <a:rPr lang="en-GB" altLang="en-US" dirty="0" err="1" smtClean="0"/>
              <a:t>fluxomics</a:t>
            </a:r>
            <a:r>
              <a:rPr lang="en-GB" altLang="en-US" dirty="0" smtClean="0"/>
              <a:t>, </a:t>
            </a:r>
            <a:r>
              <a:rPr lang="en-GB" altLang="en-US" dirty="0" err="1" smtClean="0"/>
              <a:t>reactomics</a:t>
            </a:r>
            <a:endParaRPr lang="en-GB" altLang="en-US" dirty="0" smtClean="0"/>
          </a:p>
          <a:p>
            <a:pPr eaLnBrk="1" hangingPunct="1">
              <a:lnSpc>
                <a:spcPct val="90000"/>
              </a:lnSpc>
            </a:pPr>
            <a:r>
              <a:rPr lang="en-GB" altLang="en-US" dirty="0" smtClean="0"/>
              <a:t>Images</a:t>
            </a:r>
          </a:p>
          <a:p>
            <a:pPr eaLnBrk="1" hangingPunct="1">
              <a:lnSpc>
                <a:spcPct val="90000"/>
              </a:lnSpc>
            </a:pPr>
            <a:r>
              <a:rPr lang="en-GB" altLang="en-US" dirty="0" smtClean="0"/>
              <a:t>Molecular biology</a:t>
            </a:r>
          </a:p>
          <a:p>
            <a:pPr eaLnBrk="1" hangingPunct="1">
              <a:lnSpc>
                <a:spcPct val="90000"/>
              </a:lnSpc>
            </a:pPr>
            <a:r>
              <a:rPr lang="en-GB" altLang="en-US" dirty="0" smtClean="0"/>
              <a:t>Reaction Kinetics</a:t>
            </a:r>
          </a:p>
          <a:p>
            <a:pPr eaLnBrk="1" hangingPunct="1">
              <a:lnSpc>
                <a:spcPct val="90000"/>
              </a:lnSpc>
            </a:pPr>
            <a:r>
              <a:rPr lang="en-GB" altLang="en-US" dirty="0" smtClean="0"/>
              <a:t>Samples, Specimens, Strains</a:t>
            </a:r>
          </a:p>
          <a:p>
            <a:pPr eaLnBrk="1" hangingPunct="1">
              <a:lnSpc>
                <a:spcPct val="90000"/>
              </a:lnSpc>
            </a:pPr>
            <a:r>
              <a:rPr lang="en-GB" altLang="en-US" dirty="0" smtClean="0"/>
              <a:t>Models</a:t>
            </a:r>
          </a:p>
          <a:p>
            <a:pPr lvl="1" eaLnBrk="1" hangingPunct="1">
              <a:lnSpc>
                <a:spcPct val="90000"/>
              </a:lnSpc>
            </a:pPr>
            <a:r>
              <a:rPr lang="en-GB" altLang="en-US" dirty="0" smtClean="0"/>
              <a:t>Metabolic, gene network, kinetic</a:t>
            </a:r>
          </a:p>
          <a:p>
            <a:pPr lvl="1" eaLnBrk="1" hangingPunct="1">
              <a:lnSpc>
                <a:spcPct val="90000"/>
              </a:lnSpc>
            </a:pPr>
            <a:r>
              <a:rPr lang="en-GB" altLang="en-US" dirty="0" smtClean="0"/>
              <a:t>SBML, CellML, SEDML</a:t>
            </a:r>
          </a:p>
          <a:p>
            <a:pPr lvl="1" eaLnBrk="1" hangingPunct="1">
              <a:lnSpc>
                <a:spcPct val="90000"/>
              </a:lnSpc>
            </a:pPr>
            <a:r>
              <a:rPr lang="en-GB" altLang="en-US" dirty="0" err="1" smtClean="0"/>
              <a:t>Matlab</a:t>
            </a:r>
            <a:r>
              <a:rPr lang="en-GB" altLang="en-US" dirty="0" smtClean="0"/>
              <a:t>, </a:t>
            </a:r>
            <a:r>
              <a:rPr lang="en-GB" altLang="en-US" dirty="0" err="1" smtClean="0"/>
              <a:t>Mathmatica</a:t>
            </a:r>
            <a:r>
              <a:rPr lang="en-GB" altLang="en-US" dirty="0" smtClean="0"/>
              <a:t>, R, Python, Fortran</a:t>
            </a:r>
          </a:p>
          <a:p>
            <a:pPr eaLnBrk="1" hangingPunct="1">
              <a:lnSpc>
                <a:spcPct val="90000"/>
              </a:lnSpc>
            </a:pPr>
            <a:r>
              <a:rPr lang="en-GB" altLang="en-US" dirty="0" smtClean="0"/>
              <a:t>Relationships between data sets/experiments</a:t>
            </a:r>
          </a:p>
          <a:p>
            <a:pPr lvl="1" eaLnBrk="1" hangingPunct="1">
              <a:lnSpc>
                <a:spcPct val="90000"/>
              </a:lnSpc>
            </a:pPr>
            <a:r>
              <a:rPr lang="en-GB" altLang="en-US" dirty="0" smtClean="0"/>
              <a:t>Procedures, experiments, data, results and models</a:t>
            </a:r>
          </a:p>
          <a:p>
            <a:pPr eaLnBrk="1" hangingPunct="1">
              <a:lnSpc>
                <a:spcPct val="90000"/>
              </a:lnSpc>
            </a:pPr>
            <a:r>
              <a:rPr lang="en-GB" altLang="en-US" dirty="0" smtClean="0"/>
              <a:t>Workflows, data analytics</a:t>
            </a:r>
          </a:p>
        </p:txBody>
      </p:sp>
      <p:pic>
        <p:nvPicPr>
          <p:cNvPr id="6148" name="Picture 4" descr="array"/>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878638" y="4647406"/>
            <a:ext cx="1085850" cy="1085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49" name="Picture 5" descr="proteomics"/>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650456" y="3230162"/>
            <a:ext cx="1333500" cy="1333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50" name="Picture 6" descr="glycolysis"/>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7042819" y="1304525"/>
            <a:ext cx="1709738" cy="25098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51" name="Picture 7" descr="metab"/>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5815826" y="2101449"/>
            <a:ext cx="1428750" cy="1895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52" name="Picture 8" descr="SBGNgif"/>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5983956" y="3896912"/>
            <a:ext cx="1617663" cy="14557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53" name="Picture 9" descr="E"/>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7258719" y="3896912"/>
            <a:ext cx="1239838" cy="1193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3791885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fontScale="90000"/>
          </a:bodyPr>
          <a:lstStyle/>
          <a:p>
            <a:r>
              <a:rPr lang="en-GB" dirty="0" smtClean="0"/>
              <a:t>Project Assets, Processes &amp; People   </a:t>
            </a:r>
            <a:br>
              <a:rPr lang="en-GB" dirty="0" smtClean="0"/>
            </a:br>
            <a:r>
              <a:rPr lang="en-GB" sz="3100" dirty="0" smtClean="0"/>
              <a:t>Organisation, Communication, Dissemination</a:t>
            </a:r>
            <a:endParaRPr lang="en-GB" sz="3100" dirty="0"/>
          </a:p>
        </p:txBody>
      </p:sp>
      <p:sp>
        <p:nvSpPr>
          <p:cNvPr id="32" name="TextBox 31"/>
          <p:cNvSpPr txBox="1"/>
          <p:nvPr/>
        </p:nvSpPr>
        <p:spPr>
          <a:xfrm>
            <a:off x="3956458" y="6125234"/>
            <a:ext cx="1335622" cy="400110"/>
          </a:xfrm>
          <a:prstGeom prst="rect">
            <a:avLst/>
          </a:prstGeom>
          <a:noFill/>
        </p:spPr>
        <p:txBody>
          <a:bodyPr wrap="none" rtlCol="0">
            <a:spAutoFit/>
          </a:bodyPr>
          <a:lstStyle/>
          <a:p>
            <a:r>
              <a:rPr lang="en-GB" sz="2000" dirty="0" smtClean="0">
                <a:latin typeface="Corbel" panose="020B0503020204020204" pitchFamily="34" charset="0"/>
              </a:rPr>
              <a:t>Simulation</a:t>
            </a:r>
            <a:endParaRPr lang="en-GB" sz="2000" dirty="0">
              <a:latin typeface="Corbel" panose="020B0503020204020204" pitchFamily="34" charset="0"/>
            </a:endParaRPr>
          </a:p>
        </p:txBody>
      </p:sp>
      <p:grpSp>
        <p:nvGrpSpPr>
          <p:cNvPr id="45" name="Group 44"/>
          <p:cNvGrpSpPr/>
          <p:nvPr/>
        </p:nvGrpSpPr>
        <p:grpSpPr>
          <a:xfrm>
            <a:off x="2324092" y="1628800"/>
            <a:ext cx="1897433" cy="1548172"/>
            <a:chOff x="2324092" y="2132856"/>
            <a:chExt cx="1897433" cy="1548172"/>
          </a:xfrm>
        </p:grpSpPr>
        <p:sp>
          <p:nvSpPr>
            <p:cNvPr id="25" name="Isosceles Triangle 24"/>
            <p:cNvSpPr/>
            <p:nvPr/>
          </p:nvSpPr>
          <p:spPr>
            <a:xfrm>
              <a:off x="2324092" y="2132856"/>
              <a:ext cx="1897433" cy="1548172"/>
            </a:xfrm>
            <a:prstGeom prst="triangle">
              <a:avLst/>
            </a:prstGeom>
            <a:effectLst>
              <a:innerShdw blurRad="63500" dist="50800" dir="27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000">
                <a:latin typeface="Corbel" panose="020B0503020204020204" pitchFamily="34" charset="0"/>
              </a:endParaRPr>
            </a:p>
          </p:txBody>
        </p:sp>
        <p:sp>
          <p:nvSpPr>
            <p:cNvPr id="28" name="TextBox 27"/>
            <p:cNvSpPr txBox="1"/>
            <p:nvPr/>
          </p:nvSpPr>
          <p:spPr>
            <a:xfrm>
              <a:off x="2826352" y="2878272"/>
              <a:ext cx="789184" cy="400758"/>
            </a:xfrm>
            <a:prstGeom prst="rect">
              <a:avLst/>
            </a:prstGeom>
            <a:noFill/>
          </p:spPr>
          <p:txBody>
            <a:bodyPr wrap="none" rtlCol="0">
              <a:spAutoFit/>
            </a:bodyPr>
            <a:lstStyle/>
            <a:p>
              <a:r>
                <a:rPr lang="en-GB" sz="2000" dirty="0" smtClean="0">
                  <a:solidFill>
                    <a:schemeClr val="bg1"/>
                  </a:solidFill>
                  <a:latin typeface="Corbel" panose="020B0503020204020204" pitchFamily="34" charset="0"/>
                </a:rPr>
                <a:t>SOPs</a:t>
              </a:r>
              <a:endParaRPr lang="en-GB" sz="2000" dirty="0">
                <a:solidFill>
                  <a:schemeClr val="bg1"/>
                </a:solidFill>
                <a:latin typeface="Corbel" panose="020B0503020204020204" pitchFamily="34" charset="0"/>
              </a:endParaRPr>
            </a:p>
          </p:txBody>
        </p:sp>
      </p:grpSp>
      <p:grpSp>
        <p:nvGrpSpPr>
          <p:cNvPr id="46" name="Group 45"/>
          <p:cNvGrpSpPr/>
          <p:nvPr/>
        </p:nvGrpSpPr>
        <p:grpSpPr>
          <a:xfrm>
            <a:off x="865300" y="3967727"/>
            <a:ext cx="1897433" cy="1548172"/>
            <a:chOff x="865300" y="3967727"/>
            <a:chExt cx="1897433" cy="1548172"/>
          </a:xfrm>
        </p:grpSpPr>
        <p:sp>
          <p:nvSpPr>
            <p:cNvPr id="27" name="Isosceles Triangle 26"/>
            <p:cNvSpPr/>
            <p:nvPr/>
          </p:nvSpPr>
          <p:spPr>
            <a:xfrm>
              <a:off x="865300" y="3967727"/>
              <a:ext cx="1897433" cy="1548172"/>
            </a:xfrm>
            <a:prstGeom prst="triangle">
              <a:avLst/>
            </a:prstGeom>
            <a:effectLst>
              <a:innerShdw blurRad="63500" dist="50800" dir="27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000">
                <a:latin typeface="Corbel" panose="020B0503020204020204" pitchFamily="34" charset="0"/>
              </a:endParaRPr>
            </a:p>
          </p:txBody>
        </p:sp>
        <p:sp>
          <p:nvSpPr>
            <p:cNvPr id="29" name="TextBox 28"/>
            <p:cNvSpPr txBox="1"/>
            <p:nvPr/>
          </p:nvSpPr>
          <p:spPr>
            <a:xfrm>
              <a:off x="1476158" y="4725144"/>
              <a:ext cx="719578" cy="400758"/>
            </a:xfrm>
            <a:prstGeom prst="rect">
              <a:avLst/>
            </a:prstGeom>
            <a:noFill/>
          </p:spPr>
          <p:txBody>
            <a:bodyPr wrap="none" rtlCol="0">
              <a:spAutoFit/>
            </a:bodyPr>
            <a:lstStyle/>
            <a:p>
              <a:r>
                <a:rPr lang="en-GB" sz="2000" dirty="0" smtClean="0">
                  <a:solidFill>
                    <a:schemeClr val="bg1"/>
                  </a:solidFill>
                  <a:latin typeface="Corbel" panose="020B0503020204020204" pitchFamily="34" charset="0"/>
                </a:rPr>
                <a:t>Data</a:t>
              </a:r>
              <a:endParaRPr lang="en-GB" sz="2000" dirty="0">
                <a:solidFill>
                  <a:schemeClr val="bg1"/>
                </a:solidFill>
                <a:latin typeface="Corbel" panose="020B0503020204020204" pitchFamily="34" charset="0"/>
              </a:endParaRPr>
            </a:p>
          </p:txBody>
        </p:sp>
      </p:grpSp>
      <p:grpSp>
        <p:nvGrpSpPr>
          <p:cNvPr id="47" name="Group 46"/>
          <p:cNvGrpSpPr/>
          <p:nvPr/>
        </p:nvGrpSpPr>
        <p:grpSpPr>
          <a:xfrm>
            <a:off x="3604464" y="3967727"/>
            <a:ext cx="1897433" cy="1548172"/>
            <a:chOff x="3604464" y="3967727"/>
            <a:chExt cx="1897433" cy="1548172"/>
          </a:xfrm>
        </p:grpSpPr>
        <p:sp>
          <p:nvSpPr>
            <p:cNvPr id="26" name="Isosceles Triangle 25"/>
            <p:cNvSpPr/>
            <p:nvPr/>
          </p:nvSpPr>
          <p:spPr>
            <a:xfrm>
              <a:off x="3604464" y="3967727"/>
              <a:ext cx="1897433" cy="1548172"/>
            </a:xfrm>
            <a:prstGeom prst="triangle">
              <a:avLst/>
            </a:prstGeom>
            <a:effectLst>
              <a:innerShdw blurRad="63500" dist="50800" dir="27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000">
                <a:latin typeface="Corbel" panose="020B0503020204020204" pitchFamily="34" charset="0"/>
              </a:endParaRPr>
            </a:p>
          </p:txBody>
        </p:sp>
        <p:sp>
          <p:nvSpPr>
            <p:cNvPr id="30" name="TextBox 29"/>
            <p:cNvSpPr txBox="1"/>
            <p:nvPr/>
          </p:nvSpPr>
          <p:spPr>
            <a:xfrm>
              <a:off x="4083938" y="4971535"/>
              <a:ext cx="993025" cy="400758"/>
            </a:xfrm>
            <a:prstGeom prst="rect">
              <a:avLst/>
            </a:prstGeom>
            <a:noFill/>
          </p:spPr>
          <p:txBody>
            <a:bodyPr wrap="none" rtlCol="0">
              <a:spAutoFit/>
            </a:bodyPr>
            <a:lstStyle/>
            <a:p>
              <a:r>
                <a:rPr lang="en-GB" sz="2000" dirty="0" smtClean="0">
                  <a:solidFill>
                    <a:schemeClr val="bg1"/>
                  </a:solidFill>
                  <a:latin typeface="Corbel" panose="020B0503020204020204" pitchFamily="34" charset="0"/>
                </a:rPr>
                <a:t>Models</a:t>
              </a:r>
              <a:endParaRPr lang="en-GB" sz="2000" dirty="0">
                <a:solidFill>
                  <a:schemeClr val="bg1"/>
                </a:solidFill>
                <a:latin typeface="Corbel" panose="020B0503020204020204" pitchFamily="34" charset="0"/>
              </a:endParaRPr>
            </a:p>
          </p:txBody>
        </p:sp>
      </p:grpSp>
      <p:sp>
        <p:nvSpPr>
          <p:cNvPr id="31" name="TextBox 30"/>
          <p:cNvSpPr txBox="1"/>
          <p:nvPr/>
        </p:nvSpPr>
        <p:spPr>
          <a:xfrm>
            <a:off x="2538819" y="3573871"/>
            <a:ext cx="1364249" cy="400758"/>
          </a:xfrm>
          <a:prstGeom prst="rect">
            <a:avLst/>
          </a:prstGeom>
          <a:noFill/>
        </p:spPr>
        <p:txBody>
          <a:bodyPr wrap="none" rtlCol="0">
            <a:spAutoFit/>
          </a:bodyPr>
          <a:lstStyle/>
          <a:p>
            <a:pPr algn="ctr"/>
            <a:r>
              <a:rPr lang="en-GB" sz="2000" b="1" dirty="0" smtClean="0">
                <a:solidFill>
                  <a:srgbClr val="FF0000"/>
                </a:solidFill>
                <a:latin typeface="Corbel" panose="020B0503020204020204" pitchFamily="34" charset="0"/>
              </a:rPr>
              <a:t>Standards</a:t>
            </a:r>
            <a:endParaRPr lang="en-GB" sz="2000" b="1" dirty="0">
              <a:solidFill>
                <a:srgbClr val="FF0000"/>
              </a:solidFill>
              <a:latin typeface="Corbel" panose="020B0503020204020204" pitchFamily="34" charset="0"/>
            </a:endParaRPr>
          </a:p>
        </p:txBody>
      </p:sp>
      <p:sp>
        <p:nvSpPr>
          <p:cNvPr id="34" name="Right Arrow 33"/>
          <p:cNvSpPr/>
          <p:nvPr/>
        </p:nvSpPr>
        <p:spPr>
          <a:xfrm rot="5225914">
            <a:off x="2990389" y="5610210"/>
            <a:ext cx="502262" cy="46366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000">
              <a:latin typeface="Corbel" panose="020B0503020204020204" pitchFamily="34" charset="0"/>
            </a:endParaRPr>
          </a:p>
        </p:txBody>
      </p:sp>
      <p:sp>
        <p:nvSpPr>
          <p:cNvPr id="35" name="TextBox 34"/>
          <p:cNvSpPr txBox="1"/>
          <p:nvPr/>
        </p:nvSpPr>
        <p:spPr>
          <a:xfrm>
            <a:off x="93127" y="3566349"/>
            <a:ext cx="1195210" cy="709033"/>
          </a:xfrm>
          <a:prstGeom prst="rect">
            <a:avLst/>
          </a:prstGeom>
          <a:noFill/>
        </p:spPr>
        <p:txBody>
          <a:bodyPr wrap="none" rtlCol="0">
            <a:spAutoFit/>
          </a:bodyPr>
          <a:lstStyle/>
          <a:p>
            <a:r>
              <a:rPr lang="en-GB" sz="2000" dirty="0" smtClean="0">
                <a:latin typeface="Corbel" panose="020B0503020204020204" pitchFamily="34" charset="0"/>
              </a:rPr>
              <a:t>Analytics</a:t>
            </a:r>
          </a:p>
          <a:p>
            <a:r>
              <a:rPr lang="en-GB" sz="2000" dirty="0" smtClean="0">
                <a:latin typeface="Corbel" panose="020B0503020204020204" pitchFamily="34" charset="0"/>
              </a:rPr>
              <a:t>Pipelines</a:t>
            </a:r>
            <a:endParaRPr lang="en-GB" sz="2000" dirty="0">
              <a:latin typeface="Corbel" panose="020B0503020204020204" pitchFamily="34" charset="0"/>
            </a:endParaRPr>
          </a:p>
        </p:txBody>
      </p:sp>
      <p:sp>
        <p:nvSpPr>
          <p:cNvPr id="36" name="Right Arrow 35"/>
          <p:cNvSpPr/>
          <p:nvPr/>
        </p:nvSpPr>
        <p:spPr>
          <a:xfrm rot="12533170">
            <a:off x="717284" y="4264288"/>
            <a:ext cx="502262" cy="46366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000">
              <a:latin typeface="Corbel" panose="020B0503020204020204" pitchFamily="34" charset="0"/>
            </a:endParaRPr>
          </a:p>
        </p:txBody>
      </p:sp>
      <p:sp>
        <p:nvSpPr>
          <p:cNvPr id="39" name="TextBox 38"/>
          <p:cNvSpPr txBox="1"/>
          <p:nvPr/>
        </p:nvSpPr>
        <p:spPr>
          <a:xfrm>
            <a:off x="1075783" y="1843043"/>
            <a:ext cx="1128920" cy="400758"/>
          </a:xfrm>
          <a:prstGeom prst="rect">
            <a:avLst/>
          </a:prstGeom>
          <a:noFill/>
        </p:spPr>
        <p:txBody>
          <a:bodyPr wrap="none" rtlCol="0">
            <a:spAutoFit/>
          </a:bodyPr>
          <a:lstStyle/>
          <a:p>
            <a:r>
              <a:rPr lang="en-GB" sz="2000" dirty="0" smtClean="0">
                <a:latin typeface="Corbel" panose="020B0503020204020204" pitchFamily="34" charset="0"/>
              </a:rPr>
              <a:t>Samples</a:t>
            </a:r>
            <a:endParaRPr lang="en-GB" sz="2000" dirty="0">
              <a:latin typeface="Corbel" panose="020B0503020204020204" pitchFamily="34" charset="0"/>
            </a:endParaRPr>
          </a:p>
        </p:txBody>
      </p:sp>
      <p:sp>
        <p:nvSpPr>
          <p:cNvPr id="40" name="Right Arrow 39"/>
          <p:cNvSpPr/>
          <p:nvPr/>
        </p:nvSpPr>
        <p:spPr>
          <a:xfrm rot="12533170">
            <a:off x="2111727" y="2135893"/>
            <a:ext cx="502262" cy="46366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000">
              <a:latin typeface="Corbel" panose="020B0503020204020204" pitchFamily="34" charset="0"/>
            </a:endParaRPr>
          </a:p>
        </p:txBody>
      </p:sp>
      <p:cxnSp>
        <p:nvCxnSpPr>
          <p:cNvPr id="42" name="Straight Arrow Connector 41"/>
          <p:cNvCxnSpPr/>
          <p:nvPr/>
        </p:nvCxnSpPr>
        <p:spPr>
          <a:xfrm>
            <a:off x="3884265" y="3238515"/>
            <a:ext cx="644777" cy="719984"/>
          </a:xfrm>
          <a:prstGeom prst="straightConnector1">
            <a:avLst/>
          </a:prstGeom>
          <a:ln w="76200">
            <a:solidFill>
              <a:srgbClr val="FF0000"/>
            </a:solidFill>
            <a:headEnd type="triangl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3" name="Straight Arrow Connector 42"/>
          <p:cNvCxnSpPr/>
          <p:nvPr/>
        </p:nvCxnSpPr>
        <p:spPr>
          <a:xfrm>
            <a:off x="2598776" y="5136288"/>
            <a:ext cx="1285489" cy="0"/>
          </a:xfrm>
          <a:prstGeom prst="straightConnector1">
            <a:avLst/>
          </a:prstGeom>
          <a:ln w="76200">
            <a:solidFill>
              <a:srgbClr val="FF0000"/>
            </a:solidFill>
            <a:headEnd type="triangl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44" name="Straight Arrow Connector 43"/>
          <p:cNvCxnSpPr/>
          <p:nvPr/>
        </p:nvCxnSpPr>
        <p:spPr>
          <a:xfrm flipV="1">
            <a:off x="1912727" y="3225223"/>
            <a:ext cx="693167" cy="780792"/>
          </a:xfrm>
          <a:prstGeom prst="straightConnector1">
            <a:avLst/>
          </a:prstGeom>
          <a:ln w="76200">
            <a:solidFill>
              <a:srgbClr val="FF0000"/>
            </a:solidFill>
            <a:headEnd type="triangle" w="med" len="med"/>
            <a:tailEnd type="triangle" w="med" len="med"/>
          </a:ln>
        </p:spPr>
        <p:style>
          <a:lnRef idx="1">
            <a:schemeClr val="accent1"/>
          </a:lnRef>
          <a:fillRef idx="0">
            <a:schemeClr val="accent1"/>
          </a:fillRef>
          <a:effectRef idx="0">
            <a:schemeClr val="accent1"/>
          </a:effectRef>
          <a:fontRef idx="minor">
            <a:schemeClr val="tx1"/>
          </a:fontRef>
        </p:style>
      </p:cxnSp>
      <p:sp>
        <p:nvSpPr>
          <p:cNvPr id="52" name="TextBox 51"/>
          <p:cNvSpPr txBox="1"/>
          <p:nvPr/>
        </p:nvSpPr>
        <p:spPr>
          <a:xfrm>
            <a:off x="2608802" y="3894156"/>
            <a:ext cx="1130181" cy="400110"/>
          </a:xfrm>
          <a:prstGeom prst="rect">
            <a:avLst/>
          </a:prstGeom>
          <a:noFill/>
        </p:spPr>
        <p:txBody>
          <a:bodyPr wrap="none" rtlCol="0">
            <a:spAutoFit/>
          </a:bodyPr>
          <a:lstStyle/>
          <a:p>
            <a:pPr algn="ctr"/>
            <a:r>
              <a:rPr lang="en-GB" sz="2000" b="1" dirty="0" smtClean="0">
                <a:solidFill>
                  <a:srgbClr val="FF0000"/>
                </a:solidFill>
                <a:latin typeface="Corbel" panose="020B0503020204020204" pitchFamily="34" charset="0"/>
              </a:rPr>
              <a:t>Tracking</a:t>
            </a:r>
            <a:endParaRPr lang="en-GB" sz="2000" b="1" dirty="0">
              <a:solidFill>
                <a:srgbClr val="FF0000"/>
              </a:solidFill>
              <a:latin typeface="Corbel" panose="020B0503020204020204" pitchFamily="34" charset="0"/>
            </a:endParaRPr>
          </a:p>
        </p:txBody>
      </p:sp>
      <p:sp>
        <p:nvSpPr>
          <p:cNvPr id="53" name="TextBox 52"/>
          <p:cNvSpPr txBox="1"/>
          <p:nvPr/>
        </p:nvSpPr>
        <p:spPr>
          <a:xfrm>
            <a:off x="2551267" y="4198567"/>
            <a:ext cx="1360694" cy="400110"/>
          </a:xfrm>
          <a:prstGeom prst="rect">
            <a:avLst/>
          </a:prstGeom>
          <a:noFill/>
        </p:spPr>
        <p:txBody>
          <a:bodyPr wrap="none" rtlCol="0">
            <a:spAutoFit/>
          </a:bodyPr>
          <a:lstStyle/>
          <a:p>
            <a:pPr algn="ctr"/>
            <a:r>
              <a:rPr lang="en-GB" sz="2000" b="1" dirty="0" smtClean="0">
                <a:solidFill>
                  <a:srgbClr val="FF0000"/>
                </a:solidFill>
                <a:latin typeface="Corbel" panose="020B0503020204020204" pitchFamily="34" charset="0"/>
              </a:rPr>
              <a:t>Versioning</a:t>
            </a:r>
            <a:endParaRPr lang="en-GB" sz="2000" b="1" dirty="0">
              <a:solidFill>
                <a:srgbClr val="FF0000"/>
              </a:solidFill>
              <a:latin typeface="Corbel" panose="020B0503020204020204" pitchFamily="34" charset="0"/>
            </a:endParaRPr>
          </a:p>
        </p:txBody>
      </p:sp>
      <p:sp>
        <p:nvSpPr>
          <p:cNvPr id="54" name="TextBox 53"/>
          <p:cNvSpPr txBox="1"/>
          <p:nvPr/>
        </p:nvSpPr>
        <p:spPr>
          <a:xfrm>
            <a:off x="2512395" y="6104584"/>
            <a:ext cx="1266693" cy="400110"/>
          </a:xfrm>
          <a:prstGeom prst="rect">
            <a:avLst/>
          </a:prstGeom>
          <a:noFill/>
        </p:spPr>
        <p:txBody>
          <a:bodyPr wrap="none" rtlCol="0">
            <a:spAutoFit/>
          </a:bodyPr>
          <a:lstStyle/>
          <a:p>
            <a:r>
              <a:rPr lang="en-GB" sz="2000" dirty="0" smtClean="0">
                <a:latin typeface="Corbel" panose="020B0503020204020204" pitchFamily="34" charset="0"/>
              </a:rPr>
              <a:t>Validation</a:t>
            </a:r>
            <a:endParaRPr lang="en-GB" sz="2000" dirty="0">
              <a:latin typeface="Corbel" panose="020B0503020204020204" pitchFamily="34" charset="0"/>
            </a:endParaRPr>
          </a:p>
        </p:txBody>
      </p:sp>
      <p:sp>
        <p:nvSpPr>
          <p:cNvPr id="55" name="Right Arrow 54"/>
          <p:cNvSpPr/>
          <p:nvPr/>
        </p:nvSpPr>
        <p:spPr>
          <a:xfrm rot="5225914">
            <a:off x="4241375" y="5610209"/>
            <a:ext cx="502262" cy="46366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2000">
              <a:latin typeface="Corbel" panose="020B0503020204020204" pitchFamily="34" charset="0"/>
            </a:endParaRPr>
          </a:p>
        </p:txBody>
      </p:sp>
      <p:pic>
        <p:nvPicPr>
          <p:cNvPr id="62" name="Picture 2"/>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l="26231" r="26348"/>
          <a:stretch/>
        </p:blipFill>
        <p:spPr bwMode="auto">
          <a:xfrm>
            <a:off x="6268493" y="1753820"/>
            <a:ext cx="2331144" cy="196045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4" name="Picture 4" descr="http://www.crossref.org/crweblog/assets_c/2013/05/DOI-thumb-234x214-56.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145016" y="1581503"/>
            <a:ext cx="571964" cy="523079"/>
          </a:xfrm>
          <a:prstGeom prst="rect">
            <a:avLst/>
          </a:prstGeom>
          <a:noFill/>
          <a:extLst>
            <a:ext uri="{909E8E84-426E-40DD-AFC4-6F175D3DCCD1}">
              <a14:hiddenFill xmlns:a14="http://schemas.microsoft.com/office/drawing/2010/main">
                <a:solidFill>
                  <a:srgbClr val="FFFFFF"/>
                </a:solidFill>
              </a14:hiddenFill>
            </a:ext>
          </a:extLst>
        </p:spPr>
      </p:pic>
      <p:sp>
        <p:nvSpPr>
          <p:cNvPr id="65" name="Freeform 64"/>
          <p:cNvSpPr/>
          <p:nvPr/>
        </p:nvSpPr>
        <p:spPr>
          <a:xfrm>
            <a:off x="4168239" y="2137731"/>
            <a:ext cx="1686296" cy="510466"/>
          </a:xfrm>
          <a:custGeom>
            <a:avLst/>
            <a:gdLst>
              <a:gd name="connsiteX0" fmla="*/ 0 w 1686296"/>
              <a:gd name="connsiteY0" fmla="*/ 510466 h 510466"/>
              <a:gd name="connsiteX1" fmla="*/ 617517 w 1686296"/>
              <a:gd name="connsiteY1" fmla="*/ 35453 h 510466"/>
              <a:gd name="connsiteX2" fmla="*/ 1686296 w 1686296"/>
              <a:gd name="connsiteY2" fmla="*/ 71079 h 510466"/>
            </a:gdLst>
            <a:ahLst/>
            <a:cxnLst>
              <a:cxn ang="0">
                <a:pos x="connsiteX0" y="connsiteY0"/>
              </a:cxn>
              <a:cxn ang="0">
                <a:pos x="connsiteX1" y="connsiteY1"/>
              </a:cxn>
              <a:cxn ang="0">
                <a:pos x="connsiteX2" y="connsiteY2"/>
              </a:cxn>
            </a:cxnLst>
            <a:rect l="l" t="t" r="r" b="b"/>
            <a:pathLst>
              <a:path w="1686296" h="510466">
                <a:moveTo>
                  <a:pt x="0" y="510466"/>
                </a:moveTo>
                <a:cubicBezTo>
                  <a:pt x="168234" y="309575"/>
                  <a:pt x="336468" y="108684"/>
                  <a:pt x="617517" y="35453"/>
                </a:cubicBezTo>
                <a:cubicBezTo>
                  <a:pt x="898566" y="-37778"/>
                  <a:pt x="1292431" y="16650"/>
                  <a:pt x="1686296" y="71079"/>
                </a:cubicBezTo>
              </a:path>
            </a:pathLst>
          </a:custGeom>
          <a:noFill/>
          <a:ln w="38100">
            <a:headEnd type="arrow" w="med" len="med"/>
            <a:tailEnd type="arrow"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0" name="Freeform 69"/>
          <p:cNvSpPr/>
          <p:nvPr/>
        </p:nvSpPr>
        <p:spPr>
          <a:xfrm>
            <a:off x="5160359" y="4275188"/>
            <a:ext cx="1427865" cy="449956"/>
          </a:xfrm>
          <a:custGeom>
            <a:avLst/>
            <a:gdLst>
              <a:gd name="connsiteX0" fmla="*/ 0 w 1686296"/>
              <a:gd name="connsiteY0" fmla="*/ 510466 h 510466"/>
              <a:gd name="connsiteX1" fmla="*/ 617517 w 1686296"/>
              <a:gd name="connsiteY1" fmla="*/ 35453 h 510466"/>
              <a:gd name="connsiteX2" fmla="*/ 1686296 w 1686296"/>
              <a:gd name="connsiteY2" fmla="*/ 71079 h 510466"/>
            </a:gdLst>
            <a:ahLst/>
            <a:cxnLst>
              <a:cxn ang="0">
                <a:pos x="connsiteX0" y="connsiteY0"/>
              </a:cxn>
              <a:cxn ang="0">
                <a:pos x="connsiteX1" y="connsiteY1"/>
              </a:cxn>
              <a:cxn ang="0">
                <a:pos x="connsiteX2" y="connsiteY2"/>
              </a:cxn>
            </a:cxnLst>
            <a:rect l="l" t="t" r="r" b="b"/>
            <a:pathLst>
              <a:path w="1686296" h="510466">
                <a:moveTo>
                  <a:pt x="0" y="510466"/>
                </a:moveTo>
                <a:cubicBezTo>
                  <a:pt x="168234" y="309575"/>
                  <a:pt x="336468" y="108684"/>
                  <a:pt x="617517" y="35453"/>
                </a:cubicBezTo>
                <a:cubicBezTo>
                  <a:pt x="898566" y="-37778"/>
                  <a:pt x="1292431" y="16650"/>
                  <a:pt x="1686296" y="71079"/>
                </a:cubicBezTo>
              </a:path>
            </a:pathLst>
          </a:custGeom>
          <a:noFill/>
          <a:ln w="38100">
            <a:headEnd type="arrow" w="med" len="med"/>
            <a:tailEnd type="arrow"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5129" name="Picture 9"/>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893360" y="3909265"/>
            <a:ext cx="2014432" cy="203251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642228969"/>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GB" dirty="0" smtClean="0"/>
              <a:t>Upstream, downstream assets</a:t>
            </a:r>
            <a:endParaRPr lang="en-GB" dirty="0"/>
          </a:p>
        </p:txBody>
      </p:sp>
      <p:sp>
        <p:nvSpPr>
          <p:cNvPr id="6" name="Right Arrow 5"/>
          <p:cNvSpPr/>
          <p:nvPr/>
        </p:nvSpPr>
        <p:spPr>
          <a:xfrm>
            <a:off x="467544" y="2852936"/>
            <a:ext cx="8208912" cy="1656184"/>
          </a:xfrm>
          <a:prstGeom prst="rightArrow">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latin typeface="Corbel" panose="020B0503020204020204" pitchFamily="34" charset="0"/>
            </a:endParaRPr>
          </a:p>
        </p:txBody>
      </p:sp>
      <p:sp>
        <p:nvSpPr>
          <p:cNvPr id="7" name="Rectangle 6"/>
          <p:cNvSpPr/>
          <p:nvPr/>
        </p:nvSpPr>
        <p:spPr>
          <a:xfrm>
            <a:off x="323528" y="4180438"/>
            <a:ext cx="1425390" cy="369332"/>
          </a:xfrm>
          <a:prstGeom prst="rect">
            <a:avLst/>
          </a:prstGeom>
        </p:spPr>
        <p:txBody>
          <a:bodyPr wrap="none">
            <a:spAutoFit/>
          </a:bodyPr>
          <a:lstStyle/>
          <a:p>
            <a:r>
              <a:rPr lang="de-DE" dirty="0" smtClean="0">
                <a:latin typeface="Corbel" panose="020B0503020204020204" pitchFamily="34" charset="0"/>
              </a:rPr>
              <a:t>Organisation</a:t>
            </a:r>
            <a:endParaRPr lang="de-DE" dirty="0">
              <a:latin typeface="Corbel" panose="020B0503020204020204" pitchFamily="34" charset="0"/>
            </a:endParaRPr>
          </a:p>
        </p:txBody>
      </p:sp>
      <p:sp>
        <p:nvSpPr>
          <p:cNvPr id="8" name="Rectangle 7"/>
          <p:cNvSpPr/>
          <p:nvPr/>
        </p:nvSpPr>
        <p:spPr>
          <a:xfrm>
            <a:off x="3231433" y="4180438"/>
            <a:ext cx="1713931" cy="369332"/>
          </a:xfrm>
          <a:prstGeom prst="rect">
            <a:avLst/>
          </a:prstGeom>
        </p:spPr>
        <p:txBody>
          <a:bodyPr wrap="none">
            <a:spAutoFit/>
          </a:bodyPr>
          <a:lstStyle/>
          <a:p>
            <a:r>
              <a:rPr lang="de-DE" dirty="0" smtClean="0">
                <a:latin typeface="Corbel" panose="020B0503020204020204" pitchFamily="34" charset="0"/>
              </a:rPr>
              <a:t>Communication</a:t>
            </a:r>
            <a:endParaRPr lang="de-DE" dirty="0">
              <a:latin typeface="Corbel" panose="020B0503020204020204" pitchFamily="34" charset="0"/>
            </a:endParaRPr>
          </a:p>
        </p:txBody>
      </p:sp>
      <p:sp>
        <p:nvSpPr>
          <p:cNvPr id="9" name="Rectangle 8"/>
          <p:cNvSpPr/>
          <p:nvPr/>
        </p:nvSpPr>
        <p:spPr>
          <a:xfrm>
            <a:off x="5940152" y="4211796"/>
            <a:ext cx="1552028" cy="369332"/>
          </a:xfrm>
          <a:prstGeom prst="rect">
            <a:avLst/>
          </a:prstGeom>
        </p:spPr>
        <p:txBody>
          <a:bodyPr wrap="none">
            <a:spAutoFit/>
          </a:bodyPr>
          <a:lstStyle/>
          <a:p>
            <a:r>
              <a:rPr lang="de-DE" dirty="0" smtClean="0">
                <a:latin typeface="Corbel" panose="020B0503020204020204" pitchFamily="34" charset="0"/>
              </a:rPr>
              <a:t>Dissemination</a:t>
            </a:r>
            <a:endParaRPr lang="de-DE" dirty="0">
              <a:latin typeface="Corbel" panose="020B0503020204020204" pitchFamily="34" charset="0"/>
            </a:endParaRPr>
          </a:p>
        </p:txBody>
      </p:sp>
      <p:sp>
        <p:nvSpPr>
          <p:cNvPr id="10" name="Ovale Legende 3"/>
          <p:cNvSpPr/>
          <p:nvPr/>
        </p:nvSpPr>
        <p:spPr>
          <a:xfrm>
            <a:off x="-4673" y="1484784"/>
            <a:ext cx="2128362" cy="732659"/>
          </a:xfrm>
          <a:prstGeom prst="wedgeEllipseCallout">
            <a:avLst>
              <a:gd name="adj1" fmla="val 14702"/>
              <a:gd name="adj2" fmla="val 240499"/>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de-DE" dirty="0" err="1">
                <a:latin typeface="Corbel" panose="020B0503020204020204" pitchFamily="34" charset="0"/>
              </a:rPr>
              <a:t>Helps</a:t>
            </a:r>
            <a:r>
              <a:rPr lang="de-DE" dirty="0">
                <a:latin typeface="Corbel" panose="020B0503020204020204" pitchFamily="34" charset="0"/>
              </a:rPr>
              <a:t> </a:t>
            </a:r>
            <a:r>
              <a:rPr lang="de-DE" dirty="0" err="1">
                <a:latin typeface="Corbel" panose="020B0503020204020204" pitchFamily="34" charset="0"/>
              </a:rPr>
              <a:t>you</a:t>
            </a:r>
            <a:r>
              <a:rPr lang="de-DE" dirty="0">
                <a:latin typeface="Corbel" panose="020B0503020204020204" pitchFamily="34" charset="0"/>
              </a:rPr>
              <a:t> find </a:t>
            </a:r>
            <a:r>
              <a:rPr lang="de-DE" dirty="0" err="1">
                <a:latin typeface="Corbel" panose="020B0503020204020204" pitchFamily="34" charset="0"/>
              </a:rPr>
              <a:t>your</a:t>
            </a:r>
            <a:r>
              <a:rPr lang="de-DE" dirty="0">
                <a:latin typeface="Corbel" panose="020B0503020204020204" pitchFamily="34" charset="0"/>
              </a:rPr>
              <a:t> </a:t>
            </a:r>
            <a:r>
              <a:rPr lang="de-DE" dirty="0" err="1">
                <a:latin typeface="Corbel" panose="020B0503020204020204" pitchFamily="34" charset="0"/>
              </a:rPr>
              <a:t>way</a:t>
            </a:r>
            <a:endParaRPr lang="de-DE" dirty="0">
              <a:latin typeface="Corbel" panose="020B0503020204020204" pitchFamily="34" charset="0"/>
            </a:endParaRPr>
          </a:p>
        </p:txBody>
      </p:sp>
      <p:sp>
        <p:nvSpPr>
          <p:cNvPr id="11" name="Ovale Legende 7"/>
          <p:cNvSpPr/>
          <p:nvPr/>
        </p:nvSpPr>
        <p:spPr>
          <a:xfrm>
            <a:off x="2090214" y="1760309"/>
            <a:ext cx="2128362" cy="877236"/>
          </a:xfrm>
          <a:prstGeom prst="wedgeEllipseCallout">
            <a:avLst>
              <a:gd name="adj1" fmla="val -83340"/>
              <a:gd name="adj2" fmla="val 158532"/>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de-DE" dirty="0">
                <a:latin typeface="Corbel" panose="020B0503020204020204" pitchFamily="34" charset="0"/>
              </a:rPr>
              <a:t>Reuse </a:t>
            </a:r>
            <a:r>
              <a:rPr lang="de-DE" dirty="0" err="1">
                <a:latin typeface="Corbel" panose="020B0503020204020204" pitchFamily="34" charset="0"/>
              </a:rPr>
              <a:t>later</a:t>
            </a:r>
            <a:endParaRPr lang="de-DE" dirty="0">
              <a:latin typeface="Corbel" panose="020B0503020204020204" pitchFamily="34" charset="0"/>
            </a:endParaRPr>
          </a:p>
        </p:txBody>
      </p:sp>
      <p:sp>
        <p:nvSpPr>
          <p:cNvPr id="13" name="Ovale Legende 8"/>
          <p:cNvSpPr/>
          <p:nvPr/>
        </p:nvSpPr>
        <p:spPr>
          <a:xfrm>
            <a:off x="4562437" y="1505977"/>
            <a:ext cx="2128362" cy="877236"/>
          </a:xfrm>
          <a:prstGeom prst="wedgeEllipseCallout">
            <a:avLst>
              <a:gd name="adj1" fmla="val -44648"/>
              <a:gd name="adj2" fmla="val 199686"/>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de-DE" dirty="0">
                <a:latin typeface="Corbel" panose="020B0503020204020204" pitchFamily="34" charset="0"/>
              </a:rPr>
              <a:t>Enable team to </a:t>
            </a:r>
            <a:r>
              <a:rPr lang="de-DE" dirty="0" smtClean="0">
                <a:latin typeface="Corbel" panose="020B0503020204020204" pitchFamily="34" charset="0"/>
              </a:rPr>
              <a:t>reuse/</a:t>
            </a:r>
          </a:p>
          <a:p>
            <a:pPr algn="ctr"/>
            <a:r>
              <a:rPr lang="de-DE" dirty="0" smtClean="0">
                <a:latin typeface="Corbel" panose="020B0503020204020204" pitchFamily="34" charset="0"/>
              </a:rPr>
              <a:t>reproducce</a:t>
            </a:r>
            <a:endParaRPr lang="de-DE" dirty="0">
              <a:latin typeface="Corbel" panose="020B0503020204020204" pitchFamily="34" charset="0"/>
            </a:endParaRPr>
          </a:p>
        </p:txBody>
      </p:sp>
      <p:sp>
        <p:nvSpPr>
          <p:cNvPr id="12" name="Ovale Legende 4"/>
          <p:cNvSpPr/>
          <p:nvPr/>
        </p:nvSpPr>
        <p:spPr>
          <a:xfrm>
            <a:off x="3419872" y="2486606"/>
            <a:ext cx="2128362" cy="732659"/>
          </a:xfrm>
          <a:prstGeom prst="wedgeEllipseCallout">
            <a:avLst>
              <a:gd name="adj1" fmla="val 238"/>
              <a:gd name="adj2" fmla="val 113711"/>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de-DE" dirty="0" smtClean="0">
                <a:latin typeface="Corbel" panose="020B0503020204020204" pitchFamily="34" charset="0"/>
              </a:rPr>
              <a:t>Help  </a:t>
            </a:r>
            <a:r>
              <a:rPr lang="de-DE" dirty="0">
                <a:latin typeface="Corbel" panose="020B0503020204020204" pitchFamily="34" charset="0"/>
              </a:rPr>
              <a:t>others find out</a:t>
            </a:r>
          </a:p>
        </p:txBody>
      </p:sp>
      <p:sp>
        <p:nvSpPr>
          <p:cNvPr id="14" name="Ovale Legende 6"/>
          <p:cNvSpPr/>
          <p:nvPr/>
        </p:nvSpPr>
        <p:spPr>
          <a:xfrm>
            <a:off x="6660232" y="1453702"/>
            <a:ext cx="2128362" cy="877236"/>
          </a:xfrm>
          <a:prstGeom prst="wedgeEllipseCallout">
            <a:avLst>
              <a:gd name="adj1" fmla="val -54463"/>
              <a:gd name="adj2" fmla="val 191000"/>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de-DE" dirty="0">
                <a:latin typeface="Corbel" panose="020B0503020204020204" pitchFamily="34" charset="0"/>
              </a:rPr>
              <a:t>Reuse </a:t>
            </a:r>
            <a:r>
              <a:rPr lang="de-DE" dirty="0" err="1">
                <a:latin typeface="Corbel" panose="020B0503020204020204" pitchFamily="34" charset="0"/>
              </a:rPr>
              <a:t>with</a:t>
            </a:r>
            <a:r>
              <a:rPr lang="de-DE" dirty="0">
                <a:latin typeface="Corbel" panose="020B0503020204020204" pitchFamily="34" charset="0"/>
              </a:rPr>
              <a:t> </a:t>
            </a:r>
            <a:r>
              <a:rPr lang="de-DE" dirty="0" err="1">
                <a:latin typeface="Corbel" panose="020B0503020204020204" pitchFamily="34" charset="0"/>
              </a:rPr>
              <a:t>new</a:t>
            </a:r>
            <a:r>
              <a:rPr lang="de-DE" dirty="0">
                <a:latin typeface="Corbel" panose="020B0503020204020204" pitchFamily="34" charset="0"/>
              </a:rPr>
              <a:t> </a:t>
            </a:r>
            <a:r>
              <a:rPr lang="de-DE" dirty="0" err="1">
                <a:latin typeface="Corbel" panose="020B0503020204020204" pitchFamily="34" charset="0"/>
              </a:rPr>
              <a:t>partners</a:t>
            </a:r>
            <a:endParaRPr lang="de-DE" dirty="0">
              <a:latin typeface="Corbel" panose="020B0503020204020204" pitchFamily="34" charset="0"/>
            </a:endParaRPr>
          </a:p>
        </p:txBody>
      </p:sp>
      <p:sp>
        <p:nvSpPr>
          <p:cNvPr id="15" name="Ovale Legende 5"/>
          <p:cNvSpPr/>
          <p:nvPr/>
        </p:nvSpPr>
        <p:spPr>
          <a:xfrm>
            <a:off x="7164288" y="2342029"/>
            <a:ext cx="2128362" cy="877236"/>
          </a:xfrm>
          <a:prstGeom prst="wedgeEllipseCallout">
            <a:avLst>
              <a:gd name="adj1" fmla="val -75563"/>
              <a:gd name="adj2" fmla="val 113383"/>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de-DE" dirty="0"/>
              <a:t>Tell </a:t>
            </a:r>
            <a:r>
              <a:rPr lang="de-DE" dirty="0" err="1"/>
              <a:t>more</a:t>
            </a:r>
            <a:r>
              <a:rPr lang="de-DE" dirty="0"/>
              <a:t> </a:t>
            </a:r>
            <a:r>
              <a:rPr lang="de-DE" dirty="0" err="1"/>
              <a:t>and</a:t>
            </a:r>
            <a:r>
              <a:rPr lang="de-DE" dirty="0"/>
              <a:t> </a:t>
            </a:r>
            <a:r>
              <a:rPr lang="de-DE" dirty="0" err="1"/>
              <a:t>take</a:t>
            </a:r>
            <a:r>
              <a:rPr lang="de-DE" dirty="0"/>
              <a:t> </a:t>
            </a:r>
            <a:r>
              <a:rPr lang="de-DE" dirty="0" err="1"/>
              <a:t>credit</a:t>
            </a:r>
            <a:endParaRPr lang="de-DE" dirty="0"/>
          </a:p>
        </p:txBody>
      </p:sp>
      <p:sp>
        <p:nvSpPr>
          <p:cNvPr id="16" name="TextBox 15"/>
          <p:cNvSpPr txBox="1"/>
          <p:nvPr/>
        </p:nvSpPr>
        <p:spPr>
          <a:xfrm>
            <a:off x="179512" y="4941168"/>
            <a:ext cx="4520789" cy="1200329"/>
          </a:xfrm>
          <a:prstGeom prst="rect">
            <a:avLst/>
          </a:prstGeom>
          <a:noFill/>
        </p:spPr>
        <p:txBody>
          <a:bodyPr wrap="none" rtlCol="0">
            <a:spAutoFit/>
          </a:bodyPr>
          <a:lstStyle/>
          <a:p>
            <a:r>
              <a:rPr lang="en-GB" sz="2400" dirty="0" smtClean="0">
                <a:latin typeface="Corbel" panose="020B0503020204020204" pitchFamily="34" charset="0"/>
              </a:rPr>
              <a:t>Collecting and tracking data</a:t>
            </a:r>
          </a:p>
          <a:p>
            <a:r>
              <a:rPr lang="en-GB" sz="2400" dirty="0" smtClean="0">
                <a:latin typeface="Corbel" panose="020B0503020204020204" pitchFamily="34" charset="0"/>
              </a:rPr>
              <a:t>Choosing what to keep</a:t>
            </a:r>
          </a:p>
          <a:p>
            <a:r>
              <a:rPr lang="en-GB" sz="2400" dirty="0" smtClean="0">
                <a:latin typeface="Corbel" panose="020B0503020204020204" pitchFamily="34" charset="0"/>
              </a:rPr>
              <a:t>Preparing what to share and when</a:t>
            </a:r>
          </a:p>
        </p:txBody>
      </p:sp>
      <p:sp>
        <p:nvSpPr>
          <p:cNvPr id="17" name="Rectangle 16"/>
          <p:cNvSpPr/>
          <p:nvPr/>
        </p:nvSpPr>
        <p:spPr>
          <a:xfrm>
            <a:off x="4860032" y="4869160"/>
            <a:ext cx="4320480" cy="1569660"/>
          </a:xfrm>
          <a:prstGeom prst="rect">
            <a:avLst/>
          </a:prstGeom>
        </p:spPr>
        <p:txBody>
          <a:bodyPr wrap="square">
            <a:spAutoFit/>
          </a:bodyPr>
          <a:lstStyle/>
          <a:p>
            <a:r>
              <a:rPr lang="en-GB" sz="2400" dirty="0">
                <a:latin typeface="Corbel" panose="020B0503020204020204" pitchFamily="34" charset="0"/>
              </a:rPr>
              <a:t>Most data </a:t>
            </a:r>
            <a:r>
              <a:rPr lang="en-GB" sz="2400" dirty="0" smtClean="0">
                <a:latin typeface="Corbel" panose="020B0503020204020204" pitchFamily="34" charset="0"/>
              </a:rPr>
              <a:t>won’t be shared</a:t>
            </a:r>
            <a:endParaRPr lang="en-GB" sz="2400" dirty="0">
              <a:latin typeface="Corbel" panose="020B0503020204020204" pitchFamily="34" charset="0"/>
            </a:endParaRPr>
          </a:p>
          <a:p>
            <a:pPr marL="342900" indent="-342900">
              <a:buFont typeface="Arial" panose="020B0604020202020204" pitchFamily="34" charset="0"/>
              <a:buChar char="•"/>
            </a:pPr>
            <a:r>
              <a:rPr lang="en-GB" sz="2400" dirty="0">
                <a:latin typeface="Corbel" panose="020B0503020204020204" pitchFamily="34" charset="0"/>
              </a:rPr>
              <a:t>Wrong experimental method</a:t>
            </a:r>
          </a:p>
          <a:p>
            <a:pPr marL="342900" indent="-342900">
              <a:buFont typeface="Arial" panose="020B0604020202020204" pitchFamily="34" charset="0"/>
              <a:buChar char="•"/>
            </a:pPr>
            <a:r>
              <a:rPr lang="en-GB" sz="2400" dirty="0">
                <a:latin typeface="Corbel" panose="020B0503020204020204" pitchFamily="34" charset="0"/>
              </a:rPr>
              <a:t>Hidden parameter discovered </a:t>
            </a:r>
          </a:p>
          <a:p>
            <a:pPr marL="342900" indent="-342900">
              <a:buFont typeface="Arial" panose="020B0604020202020204" pitchFamily="34" charset="0"/>
              <a:buChar char="•"/>
            </a:pPr>
            <a:r>
              <a:rPr lang="en-GB" sz="2400" dirty="0">
                <a:latin typeface="Corbel" panose="020B0503020204020204" pitchFamily="34" charset="0"/>
              </a:rPr>
              <a:t>Faulty experiment</a:t>
            </a:r>
          </a:p>
        </p:txBody>
      </p:sp>
      <p:sp>
        <p:nvSpPr>
          <p:cNvPr id="18" name="Right Arrow 17"/>
          <p:cNvSpPr/>
          <p:nvPr/>
        </p:nvSpPr>
        <p:spPr>
          <a:xfrm>
            <a:off x="4051721" y="4941168"/>
            <a:ext cx="808311" cy="792088"/>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9" name="Rectangle 18"/>
          <p:cNvSpPr/>
          <p:nvPr/>
        </p:nvSpPr>
        <p:spPr>
          <a:xfrm>
            <a:off x="1979712" y="3707740"/>
            <a:ext cx="4201791" cy="369332"/>
          </a:xfrm>
          <a:prstGeom prst="rect">
            <a:avLst/>
          </a:prstGeom>
        </p:spPr>
        <p:txBody>
          <a:bodyPr wrap="none">
            <a:spAutoFit/>
          </a:bodyPr>
          <a:lstStyle/>
          <a:p>
            <a:r>
              <a:rPr lang="de-DE" altLang="en-US" i="1" dirty="0" smtClean="0">
                <a:solidFill>
                  <a:schemeClr val="bg1"/>
                </a:solidFill>
                <a:latin typeface="Corbel" panose="020B0503020204020204" pitchFamily="34" charset="0"/>
              </a:rPr>
              <a:t>Promote </a:t>
            </a:r>
            <a:r>
              <a:rPr lang="de-DE" altLang="en-US" dirty="0" smtClean="0">
                <a:solidFill>
                  <a:schemeClr val="bg1"/>
                </a:solidFill>
                <a:latin typeface="Corbel" panose="020B0503020204020204" pitchFamily="34" charset="0"/>
              </a:rPr>
              <a:t>standardised metadata practices.</a:t>
            </a:r>
            <a:endParaRPr lang="de-DE" altLang="en-US" sz="800" dirty="0">
              <a:solidFill>
                <a:schemeClr val="bg1"/>
              </a:solidFill>
              <a:latin typeface="Corbel" panose="020B0503020204020204" pitchFamily="34" charset="0"/>
            </a:endParaRPr>
          </a:p>
        </p:txBody>
      </p:sp>
    </p:spTree>
    <p:extLst>
      <p:ext uri="{BB962C8B-B14F-4D97-AF65-F5344CB8AC3E}">
        <p14:creationId xmlns:p14="http://schemas.microsoft.com/office/powerpoint/2010/main" val="420967754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251520" y="173836"/>
            <a:ext cx="8388251" cy="950908"/>
          </a:xfrm>
        </p:spPr>
        <p:txBody>
          <a:bodyPr>
            <a:normAutofit/>
          </a:bodyPr>
          <a:lstStyle/>
          <a:p>
            <a:r>
              <a:rPr lang="en-GB" sz="4900" dirty="0" smtClean="0"/>
              <a:t>Projects</a:t>
            </a:r>
            <a:endParaRPr lang="en-GB" sz="4000" dirty="0">
              <a:latin typeface="Corbel" panose="020B0503020204020204" pitchFamily="34" charset="0"/>
            </a:endParaRPr>
          </a:p>
        </p:txBody>
      </p:sp>
      <p:grpSp>
        <p:nvGrpSpPr>
          <p:cNvPr id="10" name="Group 9"/>
          <p:cNvGrpSpPr/>
          <p:nvPr/>
        </p:nvGrpSpPr>
        <p:grpSpPr>
          <a:xfrm>
            <a:off x="3334569" y="958130"/>
            <a:ext cx="5828574" cy="5740847"/>
            <a:chOff x="3334569" y="958130"/>
            <a:chExt cx="5828574" cy="5740847"/>
          </a:xfrm>
        </p:grpSpPr>
        <p:sp>
          <p:nvSpPr>
            <p:cNvPr id="2" name="Rectangle 1"/>
            <p:cNvSpPr/>
            <p:nvPr/>
          </p:nvSpPr>
          <p:spPr>
            <a:xfrm>
              <a:off x="3778392" y="958130"/>
              <a:ext cx="4572000" cy="584775"/>
            </a:xfrm>
            <a:prstGeom prst="rect">
              <a:avLst/>
            </a:prstGeom>
          </p:spPr>
          <p:txBody>
            <a:bodyPr>
              <a:spAutoFit/>
            </a:bodyPr>
            <a:lstStyle/>
            <a:p>
              <a:pPr algn="ctr"/>
              <a:r>
                <a:rPr lang="de-DE" altLang="en-US" sz="1600" dirty="0">
                  <a:solidFill>
                    <a:schemeClr val="bg1"/>
                  </a:solidFill>
                  <a:latin typeface="Lucida Sans Typewriter" panose="020B0509030504030204" pitchFamily="49" charset="0"/>
                </a:rPr>
                <a:t>Is there any group generating kinetic data?</a:t>
              </a:r>
            </a:p>
          </p:txBody>
        </p:sp>
        <p:sp>
          <p:nvSpPr>
            <p:cNvPr id="4" name="Rectangle 3"/>
            <p:cNvSpPr/>
            <p:nvPr/>
          </p:nvSpPr>
          <p:spPr>
            <a:xfrm rot="21205312">
              <a:off x="3464273" y="1781594"/>
              <a:ext cx="4572000" cy="338554"/>
            </a:xfrm>
            <a:prstGeom prst="rect">
              <a:avLst/>
            </a:prstGeom>
          </p:spPr>
          <p:txBody>
            <a:bodyPr>
              <a:spAutoFit/>
            </a:bodyPr>
            <a:lstStyle/>
            <a:p>
              <a:r>
                <a:rPr lang="de-DE" altLang="en-US" sz="1600" dirty="0">
                  <a:latin typeface="Lucida Sans Typewriter" panose="020B0509030504030204" pitchFamily="49" charset="0"/>
                </a:rPr>
                <a:t>Who is working with which organism?</a:t>
              </a:r>
            </a:p>
          </p:txBody>
        </p:sp>
        <p:sp>
          <p:nvSpPr>
            <p:cNvPr id="6" name="Rectangle 5"/>
            <p:cNvSpPr/>
            <p:nvPr/>
          </p:nvSpPr>
          <p:spPr>
            <a:xfrm>
              <a:off x="6064393" y="5250686"/>
              <a:ext cx="3023585" cy="338554"/>
            </a:xfrm>
            <a:prstGeom prst="rect">
              <a:avLst/>
            </a:prstGeom>
          </p:spPr>
          <p:txBody>
            <a:bodyPr wrap="none">
              <a:spAutoFit/>
            </a:bodyPr>
            <a:lstStyle/>
            <a:p>
              <a:r>
                <a:rPr lang="de-DE" altLang="en-US" sz="1600" dirty="0">
                  <a:latin typeface="Lucida Sans Typewriter" panose="020B0509030504030204" pitchFamily="49" charset="0"/>
                </a:rPr>
                <a:t>Is this data available?</a:t>
              </a:r>
            </a:p>
          </p:txBody>
        </p:sp>
        <p:sp>
          <p:nvSpPr>
            <p:cNvPr id="7" name="Rectangle 6"/>
            <p:cNvSpPr/>
            <p:nvPr/>
          </p:nvSpPr>
          <p:spPr>
            <a:xfrm>
              <a:off x="4329317" y="3284984"/>
              <a:ext cx="4572000" cy="584775"/>
            </a:xfrm>
            <a:prstGeom prst="rect">
              <a:avLst/>
            </a:prstGeom>
          </p:spPr>
          <p:txBody>
            <a:bodyPr>
              <a:spAutoFit/>
            </a:bodyPr>
            <a:lstStyle/>
            <a:p>
              <a:r>
                <a:rPr lang="de-DE" altLang="en-US" sz="1600" dirty="0">
                  <a:latin typeface="Lucida Sans Typewriter" panose="020B0509030504030204" pitchFamily="49" charset="0"/>
                </a:rPr>
                <a:t>What methods are been used to determine enzyme activity?</a:t>
              </a:r>
            </a:p>
          </p:txBody>
        </p:sp>
        <p:sp>
          <p:nvSpPr>
            <p:cNvPr id="9" name="Rectangle 8"/>
            <p:cNvSpPr/>
            <p:nvPr/>
          </p:nvSpPr>
          <p:spPr>
            <a:xfrm rot="21385321">
              <a:off x="3334569" y="4474248"/>
              <a:ext cx="5828574" cy="738664"/>
            </a:xfrm>
            <a:prstGeom prst="rect">
              <a:avLst/>
            </a:prstGeom>
          </p:spPr>
          <p:txBody>
            <a:bodyPr wrap="square">
              <a:spAutoFit/>
            </a:bodyPr>
            <a:lstStyle/>
            <a:p>
              <a:pPr algn="ctr"/>
              <a:r>
                <a:rPr lang="de-DE" altLang="en-US" sz="1400" dirty="0">
                  <a:solidFill>
                    <a:srgbClr val="0070C0"/>
                  </a:solidFill>
                  <a:latin typeface="Lucida Sans Typewriter" panose="020B0509030504030204" pitchFamily="49" charset="0"/>
                </a:rPr>
                <a:t>Under which experimental conditions are my partners working on for the measurement of glucose concentration?</a:t>
              </a:r>
            </a:p>
          </p:txBody>
        </p:sp>
        <p:sp>
          <p:nvSpPr>
            <p:cNvPr id="25" name="Rectangle 24"/>
            <p:cNvSpPr/>
            <p:nvPr/>
          </p:nvSpPr>
          <p:spPr>
            <a:xfrm rot="182405">
              <a:off x="3335887" y="5578644"/>
              <a:ext cx="4758688" cy="830997"/>
            </a:xfrm>
            <a:prstGeom prst="rect">
              <a:avLst/>
            </a:prstGeom>
            <a:solidFill>
              <a:schemeClr val="bg1"/>
            </a:solidFill>
          </p:spPr>
          <p:txBody>
            <a:bodyPr wrap="square">
              <a:spAutoFit/>
            </a:bodyPr>
            <a:lstStyle/>
            <a:p>
              <a:pPr algn="ctr"/>
              <a:r>
                <a:rPr lang="de-DE" altLang="en-US" sz="1600" dirty="0" smtClean="0">
                  <a:latin typeface="Lucida Sans Typewriter" panose="020B0509030504030204" pitchFamily="49" charset="0"/>
                </a:rPr>
                <a:t>What is the provenance of the parameters for this version of the model?</a:t>
              </a:r>
              <a:endParaRPr lang="de-DE" altLang="en-US" sz="1600" dirty="0">
                <a:latin typeface="Lucida Sans Typewriter" panose="020B0509030504030204" pitchFamily="49" charset="0"/>
              </a:endParaRPr>
            </a:p>
          </p:txBody>
        </p:sp>
        <p:sp>
          <p:nvSpPr>
            <p:cNvPr id="26" name="Rectangle 25"/>
            <p:cNvSpPr/>
            <p:nvPr/>
          </p:nvSpPr>
          <p:spPr>
            <a:xfrm>
              <a:off x="6591940" y="2700209"/>
              <a:ext cx="2337400" cy="584775"/>
            </a:xfrm>
            <a:prstGeom prst="rect">
              <a:avLst/>
            </a:prstGeom>
          </p:spPr>
          <p:txBody>
            <a:bodyPr wrap="square">
              <a:spAutoFit/>
            </a:bodyPr>
            <a:lstStyle/>
            <a:p>
              <a:r>
                <a:rPr lang="de-DE" altLang="en-US" sz="1600" dirty="0" smtClean="0">
                  <a:solidFill>
                    <a:srgbClr val="2164A2"/>
                  </a:solidFill>
                  <a:latin typeface="Lucida Sans Typewriter" panose="020B0509030504030204" pitchFamily="49" charset="0"/>
                </a:rPr>
                <a:t>What SOP was used for this sample? </a:t>
              </a:r>
              <a:endParaRPr lang="de-DE" altLang="en-US" sz="1600" dirty="0">
                <a:solidFill>
                  <a:srgbClr val="2164A2"/>
                </a:solidFill>
                <a:latin typeface="Lucida Sans Typewriter" panose="020B0509030504030204" pitchFamily="49" charset="0"/>
              </a:endParaRPr>
            </a:p>
          </p:txBody>
        </p:sp>
        <p:sp>
          <p:nvSpPr>
            <p:cNvPr id="27" name="Rectangle 26"/>
            <p:cNvSpPr/>
            <p:nvPr/>
          </p:nvSpPr>
          <p:spPr>
            <a:xfrm>
              <a:off x="3343984" y="6391200"/>
              <a:ext cx="5440817" cy="307777"/>
            </a:xfrm>
            <a:prstGeom prst="rect">
              <a:avLst/>
            </a:prstGeom>
            <a:noFill/>
          </p:spPr>
          <p:txBody>
            <a:bodyPr wrap="square">
              <a:spAutoFit/>
            </a:bodyPr>
            <a:lstStyle/>
            <a:p>
              <a:r>
                <a:rPr lang="de-DE" altLang="en-US" sz="1400" dirty="0" smtClean="0">
                  <a:solidFill>
                    <a:srgbClr val="003774"/>
                  </a:solidFill>
                  <a:latin typeface="Lucida Sans Typewriter" panose="020B0509030504030204" pitchFamily="49" charset="0"/>
                </a:rPr>
                <a:t>Where is the validation data for this model?</a:t>
              </a:r>
            </a:p>
          </p:txBody>
        </p:sp>
      </p:grpSp>
      <p:sp>
        <p:nvSpPr>
          <p:cNvPr id="14" name="Rectangle 13"/>
          <p:cNvSpPr/>
          <p:nvPr/>
        </p:nvSpPr>
        <p:spPr>
          <a:xfrm>
            <a:off x="5681363" y="2193717"/>
            <a:ext cx="3640617" cy="338554"/>
          </a:xfrm>
          <a:prstGeom prst="rect">
            <a:avLst/>
          </a:prstGeom>
        </p:spPr>
        <p:txBody>
          <a:bodyPr wrap="square">
            <a:spAutoFit/>
          </a:bodyPr>
          <a:lstStyle/>
          <a:p>
            <a:r>
              <a:rPr lang="de-DE" altLang="en-US" sz="1600" dirty="0" smtClean="0">
                <a:solidFill>
                  <a:srgbClr val="FF0000"/>
                </a:solidFill>
                <a:latin typeface="Lucida Sans Typewriter" panose="020B0509030504030204" pitchFamily="49" charset="0"/>
              </a:rPr>
              <a:t>Track versions of my model</a:t>
            </a:r>
            <a:endParaRPr lang="de-DE" altLang="en-US" sz="1600" dirty="0">
              <a:solidFill>
                <a:srgbClr val="FF0000"/>
              </a:solidFill>
              <a:latin typeface="Lucida Sans Typewriter" panose="020B0509030504030204" pitchFamily="49" charset="0"/>
            </a:endParaRPr>
          </a:p>
        </p:txBody>
      </p:sp>
      <p:sp>
        <p:nvSpPr>
          <p:cNvPr id="15" name="Rectangle 14"/>
          <p:cNvSpPr/>
          <p:nvPr/>
        </p:nvSpPr>
        <p:spPr>
          <a:xfrm>
            <a:off x="3851920" y="3924345"/>
            <a:ext cx="5183829" cy="584775"/>
          </a:xfrm>
          <a:prstGeom prst="rect">
            <a:avLst/>
          </a:prstGeom>
        </p:spPr>
        <p:txBody>
          <a:bodyPr wrap="square">
            <a:spAutoFit/>
          </a:bodyPr>
          <a:lstStyle/>
          <a:p>
            <a:pPr algn="ctr"/>
            <a:r>
              <a:rPr lang="de-DE" altLang="en-US" sz="1600" dirty="0" smtClean="0">
                <a:solidFill>
                  <a:srgbClr val="FF0000"/>
                </a:solidFill>
                <a:latin typeface="Lucida Sans Typewriter" panose="020B0509030504030204" pitchFamily="49" charset="0"/>
              </a:rPr>
              <a:t>Whats the relationship between the data and model</a:t>
            </a:r>
            <a:endParaRPr lang="de-DE" altLang="en-US" sz="1600" dirty="0">
              <a:solidFill>
                <a:srgbClr val="FF0000"/>
              </a:solidFill>
              <a:latin typeface="Lucida Sans Typewriter" panose="020B0509030504030204" pitchFamily="49" charset="0"/>
            </a:endParaRPr>
          </a:p>
        </p:txBody>
      </p:sp>
      <p:sp>
        <p:nvSpPr>
          <p:cNvPr id="16" name="Rectangle 15"/>
          <p:cNvSpPr/>
          <p:nvPr/>
        </p:nvSpPr>
        <p:spPr>
          <a:xfrm>
            <a:off x="3712909" y="2689756"/>
            <a:ext cx="2337400" cy="523220"/>
          </a:xfrm>
          <a:prstGeom prst="rect">
            <a:avLst/>
          </a:prstGeom>
        </p:spPr>
        <p:txBody>
          <a:bodyPr wrap="square">
            <a:spAutoFit/>
          </a:bodyPr>
          <a:lstStyle/>
          <a:p>
            <a:r>
              <a:rPr lang="de-DE" altLang="en-US" sz="1400" dirty="0" smtClean="0">
                <a:solidFill>
                  <a:srgbClr val="2164A2"/>
                </a:solidFill>
                <a:latin typeface="Lucida Sans Typewriter" panose="020B0509030504030204" pitchFamily="49" charset="0"/>
              </a:rPr>
              <a:t>Which data belong to which publications?</a:t>
            </a:r>
            <a:endParaRPr lang="de-DE" altLang="en-US" sz="1400" dirty="0">
              <a:solidFill>
                <a:srgbClr val="2164A2"/>
              </a:solidFill>
              <a:latin typeface="Lucida Sans Typewriter" panose="020B0509030504030204" pitchFamily="49" charset="0"/>
            </a:endParaRPr>
          </a:p>
        </p:txBody>
      </p:sp>
      <p:pic>
        <p:nvPicPr>
          <p:cNvPr id="17" name="Picture 16"/>
          <p:cNvPicPr>
            <a:picLocks noChangeAspect="1"/>
          </p:cNvPicPr>
          <p:nvPr/>
        </p:nvPicPr>
        <p:blipFill rotWithShape="1">
          <a:blip r:embed="rId3">
            <a:extLst>
              <a:ext uri="{28A0092B-C50C-407E-A947-70E740481C1C}">
                <a14:useLocalDpi xmlns:a14="http://schemas.microsoft.com/office/drawing/2010/main" val="0"/>
              </a:ext>
            </a:extLst>
          </a:blip>
          <a:srcRect r="50000"/>
          <a:stretch/>
        </p:blipFill>
        <p:spPr>
          <a:xfrm>
            <a:off x="323528" y="1628800"/>
            <a:ext cx="3136402" cy="2245711"/>
          </a:xfrm>
          <a:prstGeom prst="rect">
            <a:avLst/>
          </a:prstGeom>
        </p:spPr>
      </p:pic>
      <p:pic>
        <p:nvPicPr>
          <p:cNvPr id="18" name="Picture 17"/>
          <p:cNvPicPr>
            <a:picLocks noChangeAspect="1"/>
          </p:cNvPicPr>
          <p:nvPr/>
        </p:nvPicPr>
        <p:blipFill rotWithShape="1">
          <a:blip r:embed="rId3">
            <a:extLst>
              <a:ext uri="{28A0092B-C50C-407E-A947-70E740481C1C}">
                <a14:useLocalDpi xmlns:a14="http://schemas.microsoft.com/office/drawing/2010/main" val="0"/>
              </a:ext>
            </a:extLst>
          </a:blip>
          <a:srcRect l="50000"/>
          <a:stretch/>
        </p:blipFill>
        <p:spPr>
          <a:xfrm>
            <a:off x="323528" y="4168973"/>
            <a:ext cx="3063053" cy="2193191"/>
          </a:xfrm>
          <a:prstGeom prst="rect">
            <a:avLst/>
          </a:prstGeom>
        </p:spPr>
      </p:pic>
    </p:spTree>
    <p:extLst>
      <p:ext uri="{BB962C8B-B14F-4D97-AF65-F5344CB8AC3E}">
        <p14:creationId xmlns:p14="http://schemas.microsoft.com/office/powerpoint/2010/main" val="4237513572"/>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GB" dirty="0" smtClean="0"/>
              <a:t>FAIRDOM</a:t>
            </a:r>
            <a:endParaRPr lang="en-GB" dirty="0"/>
          </a:p>
        </p:txBody>
      </p:sp>
      <p:grpSp>
        <p:nvGrpSpPr>
          <p:cNvPr id="39" name="Group 38"/>
          <p:cNvGrpSpPr/>
          <p:nvPr/>
        </p:nvGrpSpPr>
        <p:grpSpPr>
          <a:xfrm>
            <a:off x="395536" y="1552790"/>
            <a:ext cx="8721186" cy="5171615"/>
            <a:chOff x="395536" y="1552790"/>
            <a:chExt cx="8721186" cy="5171615"/>
          </a:xfrm>
        </p:grpSpPr>
        <p:pic>
          <p:nvPicPr>
            <p:cNvPr id="25603"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95536" y="1712218"/>
              <a:ext cx="3384376" cy="459710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7" name="Group 6"/>
            <p:cNvGrpSpPr/>
            <p:nvPr/>
          </p:nvGrpSpPr>
          <p:grpSpPr>
            <a:xfrm>
              <a:off x="2896096" y="5790964"/>
              <a:ext cx="5475833" cy="812800"/>
              <a:chOff x="564979" y="2844800"/>
              <a:chExt cx="5475833" cy="812800"/>
            </a:xfrm>
          </p:grpSpPr>
          <p:sp>
            <p:nvSpPr>
              <p:cNvPr id="9" name="Rounded Rectangle 8"/>
              <p:cNvSpPr/>
              <p:nvPr/>
            </p:nvSpPr>
            <p:spPr>
              <a:xfrm>
                <a:off x="564979" y="2844800"/>
                <a:ext cx="5475833" cy="812800"/>
              </a:xfrm>
              <a:prstGeom prst="roundRect">
                <a:avLst/>
              </a:prstGeom>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10" name="Rounded Rectangle 4"/>
              <p:cNvSpPr/>
              <p:nvPr/>
            </p:nvSpPr>
            <p:spPr>
              <a:xfrm>
                <a:off x="604657" y="2884478"/>
                <a:ext cx="5396477" cy="733444"/>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645160" tIns="96520" rIns="96520" bIns="96520" numCol="1" spcCol="1270" anchor="ctr" anchorCtr="0">
                <a:noAutofit/>
              </a:bodyPr>
              <a:lstStyle/>
              <a:p>
                <a:pPr lvl="0" algn="l" defTabSz="1689100">
                  <a:lnSpc>
                    <a:spcPct val="90000"/>
                  </a:lnSpc>
                  <a:spcBef>
                    <a:spcPct val="0"/>
                  </a:spcBef>
                  <a:spcAft>
                    <a:spcPct val="35000"/>
                  </a:spcAft>
                </a:pPr>
                <a:endParaRPr lang="en-GB" sz="3800" kern="1200" dirty="0"/>
              </a:p>
            </p:txBody>
          </p:sp>
        </p:grpSp>
        <p:grpSp>
          <p:nvGrpSpPr>
            <p:cNvPr id="18" name="Group 17"/>
            <p:cNvGrpSpPr/>
            <p:nvPr/>
          </p:nvGrpSpPr>
          <p:grpSpPr>
            <a:xfrm>
              <a:off x="3640889" y="4465871"/>
              <a:ext cx="5475833" cy="812800"/>
              <a:chOff x="564979" y="2844800"/>
              <a:chExt cx="5475833" cy="812800"/>
            </a:xfrm>
          </p:grpSpPr>
          <p:sp>
            <p:nvSpPr>
              <p:cNvPr id="19" name="Rounded Rectangle 18"/>
              <p:cNvSpPr/>
              <p:nvPr/>
            </p:nvSpPr>
            <p:spPr>
              <a:xfrm>
                <a:off x="564979" y="2844800"/>
                <a:ext cx="5475833" cy="812800"/>
              </a:xfrm>
              <a:prstGeom prst="roundRect">
                <a:avLst/>
              </a:prstGeom>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20" name="Rounded Rectangle 4"/>
              <p:cNvSpPr/>
              <p:nvPr/>
            </p:nvSpPr>
            <p:spPr>
              <a:xfrm>
                <a:off x="604657" y="2884478"/>
                <a:ext cx="5396477" cy="733444"/>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645160" tIns="96520" rIns="96520" bIns="96520" numCol="1" spcCol="1270" anchor="ctr" anchorCtr="0">
                <a:noAutofit/>
              </a:bodyPr>
              <a:lstStyle/>
              <a:p>
                <a:pPr lvl="0" algn="l" defTabSz="1689100">
                  <a:lnSpc>
                    <a:spcPct val="90000"/>
                  </a:lnSpc>
                  <a:spcBef>
                    <a:spcPct val="0"/>
                  </a:spcBef>
                  <a:spcAft>
                    <a:spcPct val="35000"/>
                  </a:spcAft>
                </a:pPr>
                <a:endParaRPr lang="en-GB" sz="3800" kern="1200" dirty="0"/>
              </a:p>
            </p:txBody>
          </p:sp>
        </p:grpSp>
        <p:grpSp>
          <p:nvGrpSpPr>
            <p:cNvPr id="22" name="Group 21"/>
            <p:cNvGrpSpPr/>
            <p:nvPr/>
          </p:nvGrpSpPr>
          <p:grpSpPr>
            <a:xfrm>
              <a:off x="3708143" y="3026544"/>
              <a:ext cx="5368902" cy="812800"/>
              <a:chOff x="564979" y="2844800"/>
              <a:chExt cx="5475833" cy="812800"/>
            </a:xfrm>
          </p:grpSpPr>
          <p:sp>
            <p:nvSpPr>
              <p:cNvPr id="23" name="Rounded Rectangle 22"/>
              <p:cNvSpPr/>
              <p:nvPr/>
            </p:nvSpPr>
            <p:spPr>
              <a:xfrm>
                <a:off x="564979" y="2844800"/>
                <a:ext cx="5475833" cy="812800"/>
              </a:xfrm>
              <a:prstGeom prst="roundRect">
                <a:avLst/>
              </a:prstGeom>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24" name="Rounded Rectangle 4"/>
              <p:cNvSpPr/>
              <p:nvPr/>
            </p:nvSpPr>
            <p:spPr>
              <a:xfrm>
                <a:off x="604657" y="2884478"/>
                <a:ext cx="5396477" cy="733444"/>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645160" tIns="96520" rIns="96520" bIns="96520" numCol="1" spcCol="1270" anchor="ctr" anchorCtr="0">
                <a:noAutofit/>
              </a:bodyPr>
              <a:lstStyle/>
              <a:p>
                <a:pPr lvl="0" algn="l" defTabSz="1689100">
                  <a:lnSpc>
                    <a:spcPct val="90000"/>
                  </a:lnSpc>
                  <a:spcBef>
                    <a:spcPct val="0"/>
                  </a:spcBef>
                  <a:spcAft>
                    <a:spcPct val="35000"/>
                  </a:spcAft>
                </a:pPr>
                <a:endParaRPr lang="en-GB" sz="3800" kern="1200" dirty="0"/>
              </a:p>
            </p:txBody>
          </p:sp>
        </p:grpSp>
        <p:grpSp>
          <p:nvGrpSpPr>
            <p:cNvPr id="26" name="Group 25"/>
            <p:cNvGrpSpPr/>
            <p:nvPr/>
          </p:nvGrpSpPr>
          <p:grpSpPr>
            <a:xfrm>
              <a:off x="2952036" y="1773109"/>
              <a:ext cx="5475833" cy="812800"/>
              <a:chOff x="564979" y="2844800"/>
              <a:chExt cx="5475833" cy="812800"/>
            </a:xfrm>
          </p:grpSpPr>
          <p:sp>
            <p:nvSpPr>
              <p:cNvPr id="27" name="Rounded Rectangle 26"/>
              <p:cNvSpPr/>
              <p:nvPr/>
            </p:nvSpPr>
            <p:spPr>
              <a:xfrm>
                <a:off x="564979" y="2844800"/>
                <a:ext cx="5475833" cy="812800"/>
              </a:xfrm>
              <a:prstGeom prst="roundRect">
                <a:avLst/>
              </a:prstGeom>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28" name="Rounded Rectangle 4"/>
              <p:cNvSpPr/>
              <p:nvPr/>
            </p:nvSpPr>
            <p:spPr>
              <a:xfrm>
                <a:off x="604657" y="2884478"/>
                <a:ext cx="5396477" cy="733444"/>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645160" tIns="96520" rIns="96520" bIns="96520" numCol="1" spcCol="1270" anchor="ctr" anchorCtr="0">
                <a:noAutofit/>
              </a:bodyPr>
              <a:lstStyle/>
              <a:p>
                <a:pPr lvl="0" algn="l" defTabSz="1689100">
                  <a:lnSpc>
                    <a:spcPct val="90000"/>
                  </a:lnSpc>
                  <a:spcBef>
                    <a:spcPct val="0"/>
                  </a:spcBef>
                  <a:spcAft>
                    <a:spcPct val="35000"/>
                  </a:spcAft>
                </a:pPr>
                <a:endParaRPr lang="en-GB" sz="3800" kern="1200" dirty="0"/>
              </a:p>
            </p:txBody>
          </p:sp>
        </p:grpSp>
        <p:sp>
          <p:nvSpPr>
            <p:cNvPr id="29" name="Oval 28"/>
            <p:cNvSpPr/>
            <p:nvPr/>
          </p:nvSpPr>
          <p:spPr>
            <a:xfrm>
              <a:off x="2061333" y="1552790"/>
              <a:ext cx="1609043" cy="1253435"/>
            </a:xfrm>
            <a:prstGeom prst="ellipse">
              <a:avLst/>
            </a:prstGeom>
          </p:spPr>
          <p:style>
            <a:lnRef idx="2">
              <a:schemeClr val="accent1">
                <a:hueOff val="0"/>
                <a:satOff val="0"/>
                <a:lumOff val="0"/>
                <a:alphaOff val="0"/>
              </a:schemeClr>
            </a:lnRef>
            <a:fillRef idx="1">
              <a:schemeClr val="lt1">
                <a:hueOff val="0"/>
                <a:satOff val="0"/>
                <a:lumOff val="0"/>
                <a:alphaOff val="0"/>
              </a:schemeClr>
            </a:fillRef>
            <a:effectRef idx="0">
              <a:schemeClr val="lt1">
                <a:hueOff val="0"/>
                <a:satOff val="0"/>
                <a:lumOff val="0"/>
                <a:alphaOff val="0"/>
              </a:schemeClr>
            </a:effectRef>
            <a:fontRef idx="minor">
              <a:schemeClr val="dk1">
                <a:hueOff val="0"/>
                <a:satOff val="0"/>
                <a:lumOff val="0"/>
                <a:alphaOff val="0"/>
              </a:schemeClr>
            </a:fontRef>
          </p:style>
        </p:sp>
        <p:pic>
          <p:nvPicPr>
            <p:cNvPr id="30" name="Bild 13"/>
            <p:cNvPicPr>
              <a:picLocks noChangeAspect="1"/>
            </p:cNvPicPr>
            <p:nvPr/>
          </p:nvPicPr>
          <p:blipFill>
            <a:blip r:embed="rId4"/>
            <a:stretch>
              <a:fillRect/>
            </a:stretch>
          </p:blipFill>
          <p:spPr>
            <a:xfrm>
              <a:off x="1016014" y="3019102"/>
              <a:ext cx="1267136" cy="1295773"/>
            </a:xfrm>
            <a:prstGeom prst="rect">
              <a:avLst/>
            </a:prstGeom>
          </p:spPr>
        </p:pic>
        <p:sp>
          <p:nvSpPr>
            <p:cNvPr id="31" name="TextBox 30"/>
            <p:cNvSpPr txBox="1"/>
            <p:nvPr/>
          </p:nvSpPr>
          <p:spPr>
            <a:xfrm>
              <a:off x="395536" y="4470629"/>
              <a:ext cx="2154757" cy="584775"/>
            </a:xfrm>
            <a:prstGeom prst="rect">
              <a:avLst/>
            </a:prstGeom>
            <a:noFill/>
          </p:spPr>
          <p:txBody>
            <a:bodyPr wrap="none" rtlCol="0">
              <a:spAutoFit/>
            </a:bodyPr>
            <a:lstStyle/>
            <a:p>
              <a:pPr algn="ctr"/>
              <a:r>
                <a:rPr lang="en-GB" sz="3200" dirty="0" smtClean="0">
                  <a:solidFill>
                    <a:schemeClr val="tx2">
                      <a:lumMod val="60000"/>
                      <a:lumOff val="40000"/>
                    </a:schemeClr>
                  </a:solidFill>
                  <a:latin typeface="Corbel" panose="020B0503020204020204" pitchFamily="34" charset="0"/>
                </a:rPr>
                <a:t>Partnership</a:t>
              </a:r>
              <a:endParaRPr lang="en-GB" sz="3200" dirty="0">
                <a:solidFill>
                  <a:schemeClr val="tx2">
                    <a:lumMod val="60000"/>
                    <a:lumOff val="40000"/>
                  </a:schemeClr>
                </a:solidFill>
                <a:latin typeface="Corbel" panose="020B0503020204020204" pitchFamily="34" charset="0"/>
              </a:endParaRPr>
            </a:p>
          </p:txBody>
        </p:sp>
        <p:pic>
          <p:nvPicPr>
            <p:cNvPr id="32" name="Content Placeholder 3"/>
            <p:cNvPicPr/>
            <p:nvPr/>
          </p:nvPicPr>
          <p:blipFill rotWithShape="1">
            <a:blip r:embed="rId5">
              <a:extLst>
                <a:ext uri="{28A0092B-C50C-407E-A947-70E740481C1C}">
                  <a14:useLocalDpi xmlns:a14="http://schemas.microsoft.com/office/drawing/2010/main" val="0"/>
                </a:ext>
              </a:extLst>
            </a:blip>
            <a:srcRect l="21591" r="23081" b="18669"/>
            <a:stretch/>
          </p:blipFill>
          <p:spPr>
            <a:xfrm>
              <a:off x="2363737" y="1727653"/>
              <a:ext cx="1056135" cy="903711"/>
            </a:xfrm>
            <a:prstGeom prst="rect">
              <a:avLst/>
            </a:prstGeom>
          </p:spPr>
        </p:pic>
        <p:sp>
          <p:nvSpPr>
            <p:cNvPr id="33" name="Oval 32"/>
            <p:cNvSpPr/>
            <p:nvPr/>
          </p:nvSpPr>
          <p:spPr>
            <a:xfrm>
              <a:off x="2852918" y="2816931"/>
              <a:ext cx="1609043" cy="1253435"/>
            </a:xfrm>
            <a:prstGeom prst="ellipse">
              <a:avLst/>
            </a:prstGeom>
          </p:spPr>
          <p:style>
            <a:lnRef idx="2">
              <a:schemeClr val="accent1">
                <a:hueOff val="0"/>
                <a:satOff val="0"/>
                <a:lumOff val="0"/>
                <a:alphaOff val="0"/>
              </a:schemeClr>
            </a:lnRef>
            <a:fillRef idx="1">
              <a:schemeClr val="lt1">
                <a:hueOff val="0"/>
                <a:satOff val="0"/>
                <a:lumOff val="0"/>
                <a:alphaOff val="0"/>
              </a:schemeClr>
            </a:fillRef>
            <a:effectRef idx="0">
              <a:schemeClr val="lt1">
                <a:hueOff val="0"/>
                <a:satOff val="0"/>
                <a:lumOff val="0"/>
                <a:alphaOff val="0"/>
              </a:schemeClr>
            </a:effectRef>
            <a:fontRef idx="minor">
              <a:schemeClr val="dk1">
                <a:hueOff val="0"/>
                <a:satOff val="0"/>
                <a:lumOff val="0"/>
                <a:alphaOff val="0"/>
              </a:schemeClr>
            </a:fontRef>
          </p:style>
        </p:sp>
        <p:sp>
          <p:nvSpPr>
            <p:cNvPr id="34" name="Oval 33"/>
            <p:cNvSpPr/>
            <p:nvPr/>
          </p:nvSpPr>
          <p:spPr>
            <a:xfrm>
              <a:off x="2746933" y="4263797"/>
              <a:ext cx="1609043" cy="1253435"/>
            </a:xfrm>
            <a:prstGeom prst="ellipse">
              <a:avLst/>
            </a:prstGeom>
          </p:spPr>
          <p:style>
            <a:lnRef idx="2">
              <a:schemeClr val="accent1">
                <a:hueOff val="0"/>
                <a:satOff val="0"/>
                <a:lumOff val="0"/>
                <a:alphaOff val="0"/>
              </a:schemeClr>
            </a:lnRef>
            <a:fillRef idx="1">
              <a:schemeClr val="lt1">
                <a:hueOff val="0"/>
                <a:satOff val="0"/>
                <a:lumOff val="0"/>
                <a:alphaOff val="0"/>
              </a:schemeClr>
            </a:fillRef>
            <a:effectRef idx="0">
              <a:schemeClr val="lt1">
                <a:hueOff val="0"/>
                <a:satOff val="0"/>
                <a:lumOff val="0"/>
                <a:alphaOff val="0"/>
              </a:schemeClr>
            </a:effectRef>
            <a:fontRef idx="minor">
              <a:schemeClr val="dk1">
                <a:hueOff val="0"/>
                <a:satOff val="0"/>
                <a:lumOff val="0"/>
                <a:alphaOff val="0"/>
              </a:schemeClr>
            </a:fontRef>
          </p:style>
        </p:sp>
        <p:pic>
          <p:nvPicPr>
            <p:cNvPr id="35" name="Picture 3"/>
            <p:cNvPicPr>
              <a:picLocks noChangeAspect="1" noChangeArrowheads="1"/>
            </p:cNvPicPr>
            <p:nvPr/>
          </p:nvPicPr>
          <p:blipFill rotWithShape="1">
            <a:blip r:embed="rId6" cstate="print">
              <a:extLst>
                <a:ext uri="{28A0092B-C50C-407E-A947-70E740481C1C}">
                  <a14:useLocalDpi xmlns:a14="http://schemas.microsoft.com/office/drawing/2010/main" val="0"/>
                </a:ext>
              </a:extLst>
            </a:blip>
            <a:srcRect l="29113" t="20942" r="27193" b="5713"/>
            <a:stretch/>
          </p:blipFill>
          <p:spPr bwMode="auto">
            <a:xfrm>
              <a:off x="3196870" y="2996952"/>
              <a:ext cx="946475" cy="87755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7" name="TextBox 36"/>
            <p:cNvSpPr txBox="1"/>
            <p:nvPr/>
          </p:nvSpPr>
          <p:spPr>
            <a:xfrm>
              <a:off x="4860032" y="3193812"/>
              <a:ext cx="3096344" cy="523220"/>
            </a:xfrm>
            <a:prstGeom prst="rect">
              <a:avLst/>
            </a:prstGeom>
            <a:noFill/>
          </p:spPr>
          <p:txBody>
            <a:bodyPr wrap="square" rtlCol="0">
              <a:spAutoFit/>
            </a:bodyPr>
            <a:lstStyle/>
            <a:p>
              <a:r>
                <a:rPr lang="en-GB" sz="2800" dirty="0" smtClean="0">
                  <a:solidFill>
                    <a:schemeClr val="bg1"/>
                  </a:solidFill>
                  <a:latin typeface="Corbel" panose="020B0503020204020204" pitchFamily="34" charset="0"/>
                </a:rPr>
                <a:t>Project  Support</a:t>
              </a:r>
            </a:p>
          </p:txBody>
        </p:sp>
        <p:sp>
          <p:nvSpPr>
            <p:cNvPr id="16" name="Rectangle 15"/>
            <p:cNvSpPr/>
            <p:nvPr/>
          </p:nvSpPr>
          <p:spPr>
            <a:xfrm>
              <a:off x="3960440" y="1916832"/>
              <a:ext cx="4572000" cy="523220"/>
            </a:xfrm>
            <a:prstGeom prst="rect">
              <a:avLst/>
            </a:prstGeom>
          </p:spPr>
          <p:txBody>
            <a:bodyPr>
              <a:spAutoFit/>
            </a:bodyPr>
            <a:lstStyle/>
            <a:p>
              <a:r>
                <a:rPr lang="en-GB" sz="2800" dirty="0" smtClean="0">
                  <a:solidFill>
                    <a:schemeClr val="bg1"/>
                  </a:solidFill>
                  <a:latin typeface="Corbel" panose="020B0503020204020204" pitchFamily="34" charset="0"/>
                </a:rPr>
                <a:t>Community Actions</a:t>
              </a:r>
            </a:p>
          </p:txBody>
        </p:sp>
        <p:sp>
          <p:nvSpPr>
            <p:cNvPr id="38" name="Rectangle 37"/>
            <p:cNvSpPr/>
            <p:nvPr/>
          </p:nvSpPr>
          <p:spPr>
            <a:xfrm>
              <a:off x="3348012" y="5957433"/>
              <a:ext cx="4572000" cy="523220"/>
            </a:xfrm>
            <a:prstGeom prst="rect">
              <a:avLst/>
            </a:prstGeom>
          </p:spPr>
          <p:txBody>
            <a:bodyPr>
              <a:spAutoFit/>
            </a:bodyPr>
            <a:lstStyle/>
            <a:p>
              <a:r>
                <a:rPr lang="en-GB" sz="2800" dirty="0" smtClean="0">
                  <a:solidFill>
                    <a:schemeClr val="bg1"/>
                  </a:solidFill>
                  <a:latin typeface="Corbel" panose="020B0503020204020204" pitchFamily="34" charset="0"/>
                </a:rPr>
                <a:t>Platforms, Tools</a:t>
              </a:r>
              <a:endParaRPr lang="en-GB" sz="2800" dirty="0">
                <a:solidFill>
                  <a:schemeClr val="bg1"/>
                </a:solidFill>
                <a:latin typeface="Corbel" panose="020B0503020204020204" pitchFamily="34" charset="0"/>
              </a:endParaRPr>
            </a:p>
          </p:txBody>
        </p:sp>
        <p:sp>
          <p:nvSpPr>
            <p:cNvPr id="41" name="Oval 40"/>
            <p:cNvSpPr/>
            <p:nvPr/>
          </p:nvSpPr>
          <p:spPr>
            <a:xfrm>
              <a:off x="1649582" y="5470970"/>
              <a:ext cx="1609043" cy="1253435"/>
            </a:xfrm>
            <a:prstGeom prst="ellipse">
              <a:avLst/>
            </a:prstGeom>
          </p:spPr>
          <p:style>
            <a:lnRef idx="2">
              <a:schemeClr val="accent1">
                <a:hueOff val="0"/>
                <a:satOff val="0"/>
                <a:lumOff val="0"/>
                <a:alphaOff val="0"/>
              </a:schemeClr>
            </a:lnRef>
            <a:fillRef idx="1">
              <a:schemeClr val="lt1">
                <a:hueOff val="0"/>
                <a:satOff val="0"/>
                <a:lumOff val="0"/>
                <a:alphaOff val="0"/>
              </a:schemeClr>
            </a:fillRef>
            <a:effectRef idx="0">
              <a:schemeClr val="lt1">
                <a:hueOff val="0"/>
                <a:satOff val="0"/>
                <a:lumOff val="0"/>
                <a:alphaOff val="0"/>
              </a:schemeClr>
            </a:effectRef>
            <a:fontRef idx="minor">
              <a:schemeClr val="dk1">
                <a:hueOff val="0"/>
                <a:satOff val="0"/>
                <a:lumOff val="0"/>
                <a:alphaOff val="0"/>
              </a:schemeClr>
            </a:fontRef>
          </p:style>
        </p:sp>
        <p:pic>
          <p:nvPicPr>
            <p:cNvPr id="42" name="Picture 2"/>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2028596" y="5680585"/>
              <a:ext cx="824322" cy="83420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3" name="TextBox 42"/>
            <p:cNvSpPr txBox="1"/>
            <p:nvPr/>
          </p:nvSpPr>
          <p:spPr>
            <a:xfrm>
              <a:off x="4499992" y="4633972"/>
              <a:ext cx="4129147" cy="523220"/>
            </a:xfrm>
            <a:prstGeom prst="rect">
              <a:avLst/>
            </a:prstGeom>
            <a:noFill/>
          </p:spPr>
          <p:txBody>
            <a:bodyPr wrap="square" rtlCol="0">
              <a:spAutoFit/>
            </a:bodyPr>
            <a:lstStyle/>
            <a:p>
              <a:r>
                <a:rPr lang="en-GB" sz="2800" dirty="0" smtClean="0">
                  <a:solidFill>
                    <a:schemeClr val="bg1"/>
                  </a:solidFill>
                  <a:latin typeface="Corbel" panose="020B0503020204020204" pitchFamily="34" charset="0"/>
                </a:rPr>
                <a:t>Public Project Commons</a:t>
              </a:r>
            </a:p>
          </p:txBody>
        </p:sp>
        <p:pic>
          <p:nvPicPr>
            <p:cNvPr id="11" name="Picture 5"/>
            <p:cNvPicPr>
              <a:picLocks noChangeAspect="1" noChangeArrowheads="1"/>
            </p:cNvPicPr>
            <p:nvPr/>
          </p:nvPicPr>
          <p:blipFill rotWithShape="1">
            <a:blip r:embed="rId8" cstate="print">
              <a:extLst>
                <a:ext uri="{28A0092B-C50C-407E-A947-70E740481C1C}">
                  <a14:useLocalDpi xmlns:a14="http://schemas.microsoft.com/office/drawing/2010/main" val="0"/>
                </a:ext>
              </a:extLst>
            </a:blip>
            <a:srcRect l="36917" t="23060" r="37744" b="36670"/>
            <a:stretch/>
          </p:blipFill>
          <p:spPr bwMode="auto">
            <a:xfrm>
              <a:off x="3091999" y="4465871"/>
              <a:ext cx="916057" cy="80412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spTree>
    <p:extLst>
      <p:ext uri="{BB962C8B-B14F-4D97-AF65-F5344CB8AC3E}">
        <p14:creationId xmlns:p14="http://schemas.microsoft.com/office/powerpoint/2010/main" val="273779189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22991" y="274638"/>
            <a:ext cx="9121009" cy="994122"/>
          </a:xfrm>
        </p:spPr>
        <p:txBody>
          <a:bodyPr>
            <a:normAutofit fontScale="90000"/>
          </a:bodyPr>
          <a:lstStyle/>
          <a:p>
            <a:r>
              <a:rPr lang="en-GB" sz="4000" dirty="0" smtClean="0"/>
              <a:t>FAIRDOM Community, Knowledge Hub</a:t>
            </a:r>
            <a:br>
              <a:rPr lang="en-GB" sz="4000" dirty="0" smtClean="0"/>
            </a:br>
            <a:r>
              <a:rPr lang="en-GB" sz="3100" dirty="0" smtClean="0"/>
              <a:t>http</a:t>
            </a:r>
            <a:r>
              <a:rPr lang="en-GB" sz="3100" dirty="0"/>
              <a:t>://</a:t>
            </a:r>
            <a:r>
              <a:rPr lang="en-GB" sz="3100" dirty="0" smtClean="0"/>
              <a:t>www.fair-dom.org</a:t>
            </a:r>
            <a:endParaRPr lang="en-GB" sz="3100" dirty="0"/>
          </a:p>
        </p:txBody>
      </p:sp>
      <p:pic>
        <p:nvPicPr>
          <p:cNvPr id="4" name="Picture 3"/>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07503" y="1556792"/>
            <a:ext cx="5069363" cy="316835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220956" y="1572274"/>
            <a:ext cx="3887548" cy="408897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extBox 1"/>
          <p:cNvSpPr txBox="1"/>
          <p:nvPr/>
        </p:nvSpPr>
        <p:spPr>
          <a:xfrm>
            <a:off x="137238" y="5859269"/>
            <a:ext cx="9619337" cy="954107"/>
          </a:xfrm>
          <a:prstGeom prst="rect">
            <a:avLst/>
          </a:prstGeom>
          <a:noFill/>
        </p:spPr>
        <p:txBody>
          <a:bodyPr wrap="square" rtlCol="0">
            <a:spAutoFit/>
          </a:bodyPr>
          <a:lstStyle/>
          <a:p>
            <a:r>
              <a:rPr lang="en-GB" sz="2800" dirty="0" smtClean="0">
                <a:latin typeface="Corbel" panose="020B0503020204020204" pitchFamily="34" charset="0"/>
              </a:rPr>
              <a:t>Know-how, Guides, Templates, Workshops, Training, </a:t>
            </a:r>
          </a:p>
          <a:p>
            <a:r>
              <a:rPr lang="en-GB" sz="2800" dirty="0" smtClean="0">
                <a:latin typeface="Corbel" panose="020B0503020204020204" pitchFamily="34" charset="0"/>
              </a:rPr>
              <a:t>Webinars, Standards and Policy Forums</a:t>
            </a:r>
            <a:endParaRPr lang="en-GB" sz="2800" dirty="0">
              <a:latin typeface="Corbel" panose="020B0503020204020204" pitchFamily="34" charset="0"/>
            </a:endParaRPr>
          </a:p>
        </p:txBody>
      </p:sp>
      <p:pic>
        <p:nvPicPr>
          <p:cNvPr id="16" name="Picture 6" descr="http://www.cost-charme.eu/images/logo-cost-charme.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51520" y="4797152"/>
            <a:ext cx="1930956" cy="731423"/>
          </a:xfrm>
          <a:prstGeom prst="rect">
            <a:avLst/>
          </a:prstGeom>
          <a:noFill/>
          <a:extLst>
            <a:ext uri="{909E8E84-426E-40DD-AFC4-6F175D3DCCD1}">
              <a14:hiddenFill xmlns:a14="http://schemas.microsoft.com/office/drawing/2010/main">
                <a:solidFill>
                  <a:srgbClr val="FFFFFF"/>
                </a:solidFill>
              </a14:hiddenFill>
            </a:ext>
          </a:extLst>
        </p:spPr>
      </p:pic>
      <p:pic>
        <p:nvPicPr>
          <p:cNvPr id="13314" name="Picture 2" descr="http://www.h-its.org/wp-content/uploads/2011/08/COMBINE-Logo.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339752" y="5024449"/>
            <a:ext cx="2736447" cy="56479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02598454"/>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GB" dirty="0" smtClean="0"/>
              <a:t>Policy and International Initiatives</a:t>
            </a:r>
            <a:endParaRPr lang="en-GB" dirty="0"/>
          </a:p>
        </p:txBody>
      </p:sp>
      <p:pic>
        <p:nvPicPr>
          <p:cNvPr id="28675" name="Picture 3"/>
          <p:cNvPicPr>
            <a:picLocks noChangeAspect="1" noChangeArrowheads="1"/>
          </p:cNvPicPr>
          <p:nvPr/>
        </p:nvPicPr>
        <p:blipFill rotWithShape="1">
          <a:blip r:embed="rId2">
            <a:extLst>
              <a:ext uri="{28A0092B-C50C-407E-A947-70E740481C1C}">
                <a14:useLocalDpi xmlns:a14="http://schemas.microsoft.com/office/drawing/2010/main" val="0"/>
              </a:ext>
            </a:extLst>
          </a:blip>
          <a:srcRect l="28095" r="27976"/>
          <a:stretch/>
        </p:blipFill>
        <p:spPr bwMode="auto">
          <a:xfrm>
            <a:off x="297474" y="1628800"/>
            <a:ext cx="3554446" cy="5057138"/>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pic>
        <p:nvPicPr>
          <p:cNvPr id="28676" name="Picture 4"/>
          <p:cNvPicPr>
            <a:picLocks noChangeAspect="1" noChangeArrowheads="1"/>
          </p:cNvPicPr>
          <p:nvPr/>
        </p:nvPicPr>
        <p:blipFill rotWithShape="1">
          <a:blip r:embed="rId3">
            <a:extLst>
              <a:ext uri="{28A0092B-C50C-407E-A947-70E740481C1C}">
                <a14:useLocalDpi xmlns:a14="http://schemas.microsoft.com/office/drawing/2010/main" val="0"/>
              </a:ext>
            </a:extLst>
          </a:blip>
          <a:srcRect l="28214" r="27738"/>
          <a:stretch/>
        </p:blipFill>
        <p:spPr bwMode="auto">
          <a:xfrm>
            <a:off x="4139952" y="1663587"/>
            <a:ext cx="3609147" cy="5121087"/>
          </a:xfrm>
          <a:prstGeom prst="rect">
            <a:avLst/>
          </a:prstGeom>
          <a:noFill/>
          <a:ln w="9525">
            <a:solidFill>
              <a:schemeClr val="tx1"/>
            </a:solidFill>
            <a:miter lim="800000"/>
            <a:headEnd/>
            <a:tailEnd/>
          </a:ln>
          <a:extLst>
            <a:ext uri="{909E8E84-426E-40DD-AFC4-6F175D3DCCD1}">
              <a14:hiddenFill xmlns:a14="http://schemas.microsoft.com/office/drawing/2010/main">
                <a:solidFill>
                  <a:schemeClr val="accent1"/>
                </a:solidFill>
              </a14:hiddenFill>
            </a:ext>
          </a:extLst>
        </p:spPr>
      </p:pic>
      <p:pic>
        <p:nvPicPr>
          <p:cNvPr id="5" name="Bild 4"/>
          <p:cNvPicPr>
            <a:picLocks noChangeAspect="1"/>
          </p:cNvPicPr>
          <p:nvPr/>
        </p:nvPicPr>
        <p:blipFill>
          <a:blip r:embed="rId4"/>
          <a:stretch>
            <a:fillRect/>
          </a:stretch>
        </p:blipFill>
        <p:spPr>
          <a:xfrm>
            <a:off x="5944525" y="3933056"/>
            <a:ext cx="3125338" cy="1475854"/>
          </a:xfrm>
          <a:prstGeom prst="rect">
            <a:avLst/>
          </a:prstGeom>
          <a:solidFill>
            <a:schemeClr val="bg1"/>
          </a:solidFill>
          <a:ln>
            <a:solidFill>
              <a:schemeClr val="accent1"/>
            </a:solidFill>
          </a:ln>
        </p:spPr>
      </p:pic>
    </p:spTree>
    <p:extLst>
      <p:ext uri="{BB962C8B-B14F-4D97-AF65-F5344CB8AC3E}">
        <p14:creationId xmlns:p14="http://schemas.microsoft.com/office/powerpoint/2010/main" val="2206981873"/>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fontScale="90000"/>
          </a:bodyPr>
          <a:lstStyle/>
          <a:p>
            <a:r>
              <a:rPr lang="en-GB" dirty="0" smtClean="0"/>
              <a:t>Community Clubs</a:t>
            </a:r>
            <a:r>
              <a:rPr lang="en-GB" dirty="0"/>
              <a:t/>
            </a:r>
            <a:br>
              <a:rPr lang="en-GB" dirty="0"/>
            </a:br>
            <a:r>
              <a:rPr lang="en-GB" sz="3600" dirty="0"/>
              <a:t>http://www.fair-dom.org</a:t>
            </a:r>
            <a:endParaRPr lang="en-GB" dirty="0"/>
          </a:p>
        </p:txBody>
      </p:sp>
      <p:pic>
        <p:nvPicPr>
          <p:cNvPr id="6" name="Picture 2" descr="p1050142.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t="20003" b="18937"/>
          <a:stretch/>
        </p:blipFill>
        <p:spPr bwMode="auto">
          <a:xfrm>
            <a:off x="395536" y="4687411"/>
            <a:ext cx="3384376" cy="1549901"/>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t="31256" b="34497"/>
          <a:stretch/>
        </p:blipFill>
        <p:spPr bwMode="auto">
          <a:xfrm>
            <a:off x="365746" y="2492896"/>
            <a:ext cx="5980719" cy="115212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 name="Rectangle 2"/>
          <p:cNvSpPr/>
          <p:nvPr/>
        </p:nvSpPr>
        <p:spPr>
          <a:xfrm>
            <a:off x="297793" y="1700808"/>
            <a:ext cx="6938503" cy="523220"/>
          </a:xfrm>
          <a:prstGeom prst="rect">
            <a:avLst/>
          </a:prstGeom>
        </p:spPr>
        <p:txBody>
          <a:bodyPr wrap="none">
            <a:spAutoFit/>
          </a:bodyPr>
          <a:lstStyle/>
          <a:p>
            <a:r>
              <a:rPr lang="en-GB" sz="2800" dirty="0" smtClean="0">
                <a:latin typeface="Corbel" panose="020B0503020204020204" pitchFamily="34" charset="0"/>
              </a:rPr>
              <a:t>Samples Club with ELIXIR, BBMRI-ERIC, EBI…</a:t>
            </a:r>
            <a:endParaRPr lang="en-GB" sz="2800" dirty="0">
              <a:latin typeface="Corbel" panose="020B0503020204020204" pitchFamily="34" charset="0"/>
            </a:endParaRPr>
          </a:p>
        </p:txBody>
      </p:sp>
      <p:sp>
        <p:nvSpPr>
          <p:cNvPr id="8" name="TextBox 7"/>
          <p:cNvSpPr txBox="1"/>
          <p:nvPr/>
        </p:nvSpPr>
        <p:spPr>
          <a:xfrm>
            <a:off x="6372200" y="2420888"/>
            <a:ext cx="2627784" cy="1323439"/>
          </a:xfrm>
          <a:prstGeom prst="rect">
            <a:avLst/>
          </a:prstGeom>
          <a:noFill/>
        </p:spPr>
        <p:txBody>
          <a:bodyPr wrap="square" rtlCol="0">
            <a:spAutoFit/>
          </a:bodyPr>
          <a:lstStyle/>
          <a:p>
            <a:r>
              <a:rPr lang="en-GB" sz="2000" dirty="0" smtClean="0">
                <a:latin typeface="Corbel" panose="020B0503020204020204" pitchFamily="34" charset="0"/>
              </a:rPr>
              <a:t>Rework and harmonise sample metadata</a:t>
            </a:r>
          </a:p>
          <a:p>
            <a:endParaRPr lang="en-GB" sz="2000" dirty="0" smtClean="0">
              <a:latin typeface="Corbel" panose="020B0503020204020204" pitchFamily="34" charset="0"/>
            </a:endParaRPr>
          </a:p>
          <a:p>
            <a:r>
              <a:rPr lang="en-GB" sz="2000" dirty="0" smtClean="0">
                <a:latin typeface="Corbel" panose="020B0503020204020204" pitchFamily="34" charset="0"/>
              </a:rPr>
              <a:t>bioschemas.org</a:t>
            </a:r>
            <a:endParaRPr lang="en-GB" sz="2000" dirty="0">
              <a:latin typeface="Corbel" panose="020B0503020204020204" pitchFamily="34" charset="0"/>
            </a:endParaRPr>
          </a:p>
        </p:txBody>
      </p:sp>
      <p:sp>
        <p:nvSpPr>
          <p:cNvPr id="10" name="Rectangle 9"/>
          <p:cNvSpPr/>
          <p:nvPr/>
        </p:nvSpPr>
        <p:spPr>
          <a:xfrm>
            <a:off x="323528" y="4077072"/>
            <a:ext cx="3156505" cy="523220"/>
          </a:xfrm>
          <a:prstGeom prst="rect">
            <a:avLst/>
          </a:prstGeom>
        </p:spPr>
        <p:txBody>
          <a:bodyPr wrap="none">
            <a:spAutoFit/>
          </a:bodyPr>
          <a:lstStyle/>
          <a:p>
            <a:r>
              <a:rPr lang="en-GB" sz="2800" dirty="0" smtClean="0">
                <a:latin typeface="Corbel" panose="020B0503020204020204" pitchFamily="34" charset="0"/>
              </a:rPr>
              <a:t>Developers Foundry</a:t>
            </a:r>
            <a:endParaRPr lang="en-GB" sz="2800" dirty="0">
              <a:latin typeface="Corbel" panose="020B0503020204020204" pitchFamily="34" charset="0"/>
            </a:endParaRPr>
          </a:p>
        </p:txBody>
      </p:sp>
      <p:sp>
        <p:nvSpPr>
          <p:cNvPr id="11" name="TextBox 10"/>
          <p:cNvSpPr txBox="1"/>
          <p:nvPr/>
        </p:nvSpPr>
        <p:spPr>
          <a:xfrm>
            <a:off x="3858928" y="4581128"/>
            <a:ext cx="4572000" cy="707886"/>
          </a:xfrm>
          <a:prstGeom prst="rect">
            <a:avLst/>
          </a:prstGeom>
          <a:noFill/>
        </p:spPr>
        <p:txBody>
          <a:bodyPr wrap="square" rtlCol="0">
            <a:spAutoFit/>
          </a:bodyPr>
          <a:lstStyle/>
          <a:p>
            <a:r>
              <a:rPr lang="en-GB" sz="2000" dirty="0" smtClean="0">
                <a:latin typeface="Corbel" panose="020B0503020204020204" pitchFamily="34" charset="0"/>
              </a:rPr>
              <a:t>Support developers of Systems Biology tools and platforms </a:t>
            </a:r>
            <a:endParaRPr lang="en-GB" sz="2000" dirty="0">
              <a:latin typeface="Corbel" panose="020B0503020204020204" pitchFamily="34" charset="0"/>
            </a:endParaRPr>
          </a:p>
        </p:txBody>
      </p:sp>
      <p:sp>
        <p:nvSpPr>
          <p:cNvPr id="2" name="Rectangle 1"/>
          <p:cNvSpPr/>
          <p:nvPr/>
        </p:nvSpPr>
        <p:spPr>
          <a:xfrm>
            <a:off x="3858927" y="5284365"/>
            <a:ext cx="4572000" cy="1384995"/>
          </a:xfrm>
          <a:prstGeom prst="rect">
            <a:avLst/>
          </a:prstGeom>
        </p:spPr>
        <p:txBody>
          <a:bodyPr>
            <a:spAutoFit/>
          </a:bodyPr>
          <a:lstStyle/>
          <a:p>
            <a:r>
              <a:rPr lang="de-DE" sz="2800" dirty="0" smtClean="0">
                <a:latin typeface="Corbel" panose="020B0503020204020204" pitchFamily="34" charset="0"/>
              </a:rPr>
              <a:t>3rd Foundry meeting</a:t>
            </a:r>
          </a:p>
          <a:p>
            <a:r>
              <a:rPr lang="de-DE" sz="2800" dirty="0" smtClean="0">
                <a:latin typeface="Corbel" panose="020B0503020204020204" pitchFamily="34" charset="0"/>
              </a:rPr>
              <a:t>Dec 1-2 2016, Frankfurt, Germany</a:t>
            </a:r>
            <a:endParaRPr lang="de-DE" sz="2800" dirty="0">
              <a:latin typeface="Corbel" panose="020B0503020204020204" pitchFamily="34" charset="0"/>
            </a:endParaRPr>
          </a:p>
        </p:txBody>
      </p:sp>
    </p:spTree>
    <p:extLst>
      <p:ext uri="{BB962C8B-B14F-4D97-AF65-F5344CB8AC3E}">
        <p14:creationId xmlns:p14="http://schemas.microsoft.com/office/powerpoint/2010/main" val="3399395555"/>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362"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t="9687"/>
          <a:stretch/>
        </p:blipFill>
        <p:spPr bwMode="auto">
          <a:xfrm>
            <a:off x="177170" y="1592317"/>
            <a:ext cx="2596971" cy="234542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Title 1"/>
          <p:cNvSpPr>
            <a:spLocks noGrp="1"/>
          </p:cNvSpPr>
          <p:nvPr>
            <p:ph type="title"/>
          </p:nvPr>
        </p:nvSpPr>
        <p:spPr/>
        <p:txBody>
          <a:bodyPr/>
          <a:lstStyle/>
          <a:p>
            <a:r>
              <a:rPr lang="en-GB" dirty="0" smtClean="0"/>
              <a:t>FAIRDOM Platforms and Tools</a:t>
            </a:r>
            <a:endParaRPr lang="en-GB" dirty="0"/>
          </a:p>
        </p:txBody>
      </p:sp>
      <p:pic>
        <p:nvPicPr>
          <p:cNvPr id="3" name="Picture 2" descr="SEEK-full.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868297" y="1741227"/>
            <a:ext cx="855071" cy="800658"/>
          </a:xfrm>
          <a:prstGeom prst="rect">
            <a:avLst/>
          </a:prstGeom>
          <a:ln>
            <a:noFill/>
          </a:ln>
        </p:spPr>
      </p:pic>
      <p:pic>
        <p:nvPicPr>
          <p:cNvPr id="4" name="Picture 4" descr="https://encrypted-tbn2.gstatic.com/images?q=tbn:ANd9GcTSPwAOHPs9Yuq1cz682RguYQrsEdRtznv1bXngYps4btjO2dMZQH_GW9-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27474" y="4894607"/>
            <a:ext cx="840823" cy="366598"/>
          </a:xfrm>
          <a:prstGeom prst="rect">
            <a:avLst/>
          </a:prstGeom>
          <a:noFill/>
          <a:extLst>
            <a:ext uri="{909E8E84-426E-40DD-AFC4-6F175D3DCCD1}">
              <a14:hiddenFill xmlns:a14="http://schemas.microsoft.com/office/drawing/2010/main">
                <a:solidFill>
                  <a:srgbClr val="FFFFFF"/>
                </a:solidFill>
              </a14:hiddenFill>
            </a:ext>
          </a:extLst>
        </p:spPr>
      </p:pic>
      <p:pic>
        <p:nvPicPr>
          <p:cNvPr id="15368" name="Picture 8" descr="Image result for storage icon"/>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747276" y="5312986"/>
            <a:ext cx="845720" cy="845720"/>
          </a:xfrm>
          <a:prstGeom prst="rect">
            <a:avLst/>
          </a:prstGeom>
          <a:noFill/>
          <a:extLst>
            <a:ext uri="{909E8E84-426E-40DD-AFC4-6F175D3DCCD1}">
              <a14:hiddenFill xmlns:a14="http://schemas.microsoft.com/office/drawing/2010/main">
                <a:solidFill>
                  <a:srgbClr val="FFFFFF"/>
                </a:solidFill>
              </a14:hiddenFill>
            </a:ext>
          </a:extLst>
        </p:spPr>
      </p:pic>
      <p:pic>
        <p:nvPicPr>
          <p:cNvPr id="15370" name="Picture 10" descr="Simple house icon by klaasdc"/>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35496" y="4557821"/>
            <a:ext cx="3024336" cy="1774607"/>
          </a:xfrm>
          <a:prstGeom prst="rect">
            <a:avLst/>
          </a:prstGeom>
          <a:noFill/>
          <a:extLst>
            <a:ext uri="{909E8E84-426E-40DD-AFC4-6F175D3DCCD1}">
              <a14:hiddenFill xmlns:a14="http://schemas.microsoft.com/office/drawing/2010/main">
                <a:solidFill>
                  <a:srgbClr val="FFFFFF"/>
                </a:solidFill>
              </a14:hiddenFill>
            </a:ext>
          </a:extLst>
        </p:spPr>
      </p:pic>
      <p:pic>
        <p:nvPicPr>
          <p:cNvPr id="15376" name="Picture 16"/>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1652630" y="5416205"/>
            <a:ext cx="742501" cy="74250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4" name="Content Placeholder 2"/>
          <p:cNvSpPr txBox="1">
            <a:spLocks/>
          </p:cNvSpPr>
          <p:nvPr/>
        </p:nvSpPr>
        <p:spPr>
          <a:xfrm>
            <a:off x="3059832" y="1628799"/>
            <a:ext cx="3672408" cy="2486501"/>
          </a:xfrm>
          <a:prstGeom prst="rect">
            <a:avLst/>
          </a:prstGeom>
        </p:spPr>
        <p:txBody>
          <a:bodyPr>
            <a:normAutofit fontScale="55000" lnSpcReduction="20000"/>
          </a:bodyPr>
          <a:lst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Font typeface="Arial" panose="020B0604020202020204" pitchFamily="34" charset="0"/>
              <a:buNone/>
            </a:pPr>
            <a:r>
              <a:rPr lang="en-GB" sz="3400" dirty="0" smtClean="0">
                <a:latin typeface="Corbel" panose="020B0503020204020204" pitchFamily="34" charset="0"/>
              </a:rPr>
              <a:t>Science Commons</a:t>
            </a:r>
          </a:p>
          <a:p>
            <a:pPr marL="0" indent="0">
              <a:buFont typeface="Arial" panose="020B0604020202020204" pitchFamily="34" charset="0"/>
              <a:buNone/>
            </a:pPr>
            <a:r>
              <a:rPr lang="en-GB" sz="2300" dirty="0" smtClean="0">
                <a:latin typeface="Corbel" panose="020B0503020204020204" pitchFamily="34" charset="0"/>
              </a:rPr>
              <a:t>Web-based Catalogue </a:t>
            </a:r>
          </a:p>
          <a:p>
            <a:pPr marL="0" indent="0">
              <a:buFont typeface="Arial" panose="020B0604020202020204" pitchFamily="34" charset="0"/>
              <a:buNone/>
            </a:pPr>
            <a:r>
              <a:rPr lang="en-GB" sz="2300" dirty="0" smtClean="0">
                <a:latin typeface="Corbel" panose="020B0503020204020204" pitchFamily="34" charset="0"/>
              </a:rPr>
              <a:t>people, projects, assets</a:t>
            </a:r>
          </a:p>
          <a:p>
            <a:pPr marL="0" indent="0">
              <a:buFont typeface="Arial" panose="020B0604020202020204" pitchFamily="34" charset="0"/>
              <a:buNone/>
            </a:pPr>
            <a:r>
              <a:rPr lang="en-GB" sz="3800" dirty="0" smtClean="0">
                <a:latin typeface="Corbel" panose="020B0503020204020204" pitchFamily="34" charset="0"/>
              </a:rPr>
              <a:t>Sharing</a:t>
            </a:r>
          </a:p>
          <a:p>
            <a:pPr marL="0" indent="0">
              <a:buFont typeface="Arial" panose="020B0604020202020204" pitchFamily="34" charset="0"/>
              <a:buNone/>
            </a:pPr>
            <a:r>
              <a:rPr lang="en-GB" sz="3400" b="1" dirty="0">
                <a:solidFill>
                  <a:schemeClr val="tx2"/>
                </a:solidFill>
                <a:latin typeface="Corbel" panose="020B0503020204020204" pitchFamily="34" charset="0"/>
              </a:rPr>
              <a:t>s</a:t>
            </a:r>
            <a:r>
              <a:rPr lang="en-GB" sz="3400" b="1" dirty="0" smtClean="0">
                <a:solidFill>
                  <a:schemeClr val="tx2"/>
                </a:solidFill>
                <a:latin typeface="Corbel" panose="020B0503020204020204" pitchFamily="34" charset="0"/>
              </a:rPr>
              <a:t>tructured rich metadata </a:t>
            </a:r>
          </a:p>
          <a:p>
            <a:pPr marL="0" indent="0">
              <a:buFont typeface="Arial" panose="020B0604020202020204" pitchFamily="34" charset="0"/>
              <a:buNone/>
            </a:pPr>
            <a:r>
              <a:rPr lang="en-GB" sz="2300" dirty="0" smtClean="0">
                <a:latin typeface="Corbel" panose="020B0503020204020204" pitchFamily="34" charset="0"/>
              </a:rPr>
              <a:t>spanning local and external repositories</a:t>
            </a:r>
          </a:p>
          <a:p>
            <a:pPr marL="0" indent="0">
              <a:buFont typeface="Arial" panose="020B0604020202020204" pitchFamily="34" charset="0"/>
              <a:buNone/>
            </a:pPr>
            <a:r>
              <a:rPr lang="en-GB" sz="2300" dirty="0" smtClean="0">
                <a:latin typeface="Corbel" panose="020B0503020204020204" pitchFamily="34" charset="0"/>
              </a:rPr>
              <a:t>cross-repository linking, </a:t>
            </a:r>
          </a:p>
          <a:p>
            <a:pPr marL="0" indent="0">
              <a:buFont typeface="Arial" panose="020B0604020202020204" pitchFamily="34" charset="0"/>
              <a:buNone/>
            </a:pPr>
            <a:r>
              <a:rPr lang="en-GB" sz="2300" dirty="0" smtClean="0">
                <a:latin typeface="Corbel" panose="020B0503020204020204" pitchFamily="34" charset="0"/>
              </a:rPr>
              <a:t>tool plugin gateway</a:t>
            </a:r>
          </a:p>
          <a:p>
            <a:pPr marL="0" indent="0">
              <a:buFont typeface="Arial" panose="020B0604020202020204" pitchFamily="34" charset="0"/>
              <a:buNone/>
            </a:pPr>
            <a:r>
              <a:rPr lang="en-GB" sz="2300" dirty="0" smtClean="0">
                <a:latin typeface="Corbel" panose="020B0503020204020204" pitchFamily="34" charset="0"/>
              </a:rPr>
              <a:t>small data, models, SOPs storage</a:t>
            </a:r>
          </a:p>
          <a:p>
            <a:pPr marL="0" indent="0">
              <a:buFont typeface="Arial" panose="020B0604020202020204" pitchFamily="34" charset="0"/>
              <a:buNone/>
            </a:pPr>
            <a:r>
              <a:rPr lang="en-GB" sz="2300" dirty="0">
                <a:latin typeface="Corbel" panose="020B0503020204020204" pitchFamily="34" charset="0"/>
              </a:rPr>
              <a:t>e</a:t>
            </a:r>
            <a:r>
              <a:rPr lang="en-GB" sz="2300" dirty="0" smtClean="0">
                <a:latin typeface="Corbel" panose="020B0503020204020204" pitchFamily="34" charset="0"/>
              </a:rPr>
              <a:t>xchange, share</a:t>
            </a:r>
          </a:p>
          <a:p>
            <a:pPr marL="0" indent="0">
              <a:buFont typeface="Arial" panose="020B0604020202020204" pitchFamily="34" charset="0"/>
              <a:buNone/>
            </a:pPr>
            <a:endParaRPr lang="en-GB" sz="2000" dirty="0">
              <a:latin typeface="Corbel" panose="020B0503020204020204" pitchFamily="34" charset="0"/>
            </a:endParaRPr>
          </a:p>
        </p:txBody>
      </p:sp>
      <p:sp>
        <p:nvSpPr>
          <p:cNvPr id="15" name="Content Placeholder 2"/>
          <p:cNvSpPr txBox="1">
            <a:spLocks/>
          </p:cNvSpPr>
          <p:nvPr/>
        </p:nvSpPr>
        <p:spPr bwMode="auto">
          <a:xfrm>
            <a:off x="2987824" y="4509394"/>
            <a:ext cx="3588447" cy="1583902"/>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defTabSz="457200" rtl="0" eaLnBrk="0" fontAlgn="base" hangingPunct="0">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defTabSz="457200" rtl="0" eaLnBrk="0" fontAlgn="base" hangingPunct="0">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defTabSz="457200" rtl="0" eaLnBrk="0" fontAlgn="base" hangingPunct="0">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defTabSz="457200"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defTabSz="457200"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Font typeface="Arial" charset="0"/>
              <a:buNone/>
            </a:pPr>
            <a:r>
              <a:rPr lang="en-GB" sz="2400" dirty="0" smtClean="0">
                <a:latin typeface="Corbel" panose="020B0503020204020204" pitchFamily="34" charset="0"/>
              </a:rPr>
              <a:t>Scaled </a:t>
            </a:r>
            <a:r>
              <a:rPr lang="en-GB" sz="2400" b="1" dirty="0">
                <a:solidFill>
                  <a:schemeClr val="tx2"/>
                </a:solidFill>
                <a:latin typeface="Corbel" panose="020B0503020204020204" pitchFamily="34" charset="0"/>
              </a:rPr>
              <a:t>local </a:t>
            </a:r>
            <a:r>
              <a:rPr lang="en-GB" sz="2400" b="1" dirty="0" smtClean="0">
                <a:solidFill>
                  <a:schemeClr val="tx2"/>
                </a:solidFill>
                <a:latin typeface="Corbel" panose="020B0503020204020204" pitchFamily="34" charset="0"/>
              </a:rPr>
              <a:t>data management</a:t>
            </a:r>
            <a:r>
              <a:rPr lang="en-GB" sz="2400" dirty="0" smtClean="0">
                <a:solidFill>
                  <a:schemeClr val="tx2"/>
                </a:solidFill>
                <a:latin typeface="Corbel" panose="020B0503020204020204" pitchFamily="34" charset="0"/>
              </a:rPr>
              <a:t>, ELN/LIMS</a:t>
            </a:r>
          </a:p>
          <a:p>
            <a:pPr marL="0" indent="0">
              <a:buFont typeface="Arial" charset="0"/>
              <a:buNone/>
            </a:pPr>
            <a:r>
              <a:rPr lang="en-GB" sz="1600" dirty="0" smtClean="0">
                <a:latin typeface="Corbel" panose="020B0503020204020204" pitchFamily="34" charset="0"/>
              </a:rPr>
              <a:t>ETL directly </a:t>
            </a:r>
            <a:r>
              <a:rPr lang="en-GB" sz="1600" dirty="0">
                <a:latin typeface="Corbel" panose="020B0503020204020204" pitchFamily="34" charset="0"/>
              </a:rPr>
              <a:t>from the instruments or </a:t>
            </a:r>
            <a:r>
              <a:rPr lang="en-GB" sz="1600" dirty="0" smtClean="0">
                <a:latin typeface="Corbel" panose="020B0503020204020204" pitchFamily="34" charset="0"/>
              </a:rPr>
              <a:t>web app</a:t>
            </a:r>
          </a:p>
          <a:p>
            <a:pPr marL="0" indent="0">
              <a:buFont typeface="Arial" charset="0"/>
              <a:buNone/>
            </a:pPr>
            <a:r>
              <a:rPr lang="en-GB" sz="1600" dirty="0" smtClean="0">
                <a:latin typeface="Corbel" panose="020B0503020204020204" pitchFamily="34" charset="0"/>
              </a:rPr>
              <a:t>link </a:t>
            </a:r>
            <a:r>
              <a:rPr lang="en-GB" sz="1600" dirty="0">
                <a:latin typeface="Corbel" panose="020B0503020204020204" pitchFamily="34" charset="0"/>
              </a:rPr>
              <a:t>with data analysis </a:t>
            </a:r>
            <a:r>
              <a:rPr lang="en-GB" sz="1600" dirty="0" smtClean="0">
                <a:latin typeface="Corbel" panose="020B0503020204020204" pitchFamily="34" charset="0"/>
              </a:rPr>
              <a:t>pipelines</a:t>
            </a:r>
          </a:p>
          <a:p>
            <a:pPr marL="0" indent="0">
              <a:buFont typeface="Arial" charset="0"/>
              <a:buNone/>
            </a:pPr>
            <a:r>
              <a:rPr lang="en-GB" sz="1600" dirty="0" smtClean="0">
                <a:latin typeface="Corbel" panose="020B0503020204020204" pitchFamily="34" charset="0"/>
              </a:rPr>
              <a:t>auto archiving. large data</a:t>
            </a:r>
            <a:endParaRPr lang="en-GB" sz="1600" dirty="0">
              <a:latin typeface="Corbel" panose="020B0503020204020204" pitchFamily="34" charset="0"/>
            </a:endParaRPr>
          </a:p>
        </p:txBody>
      </p:sp>
      <p:sp>
        <p:nvSpPr>
          <p:cNvPr id="5" name="AutoShape 18" descr="Image result for rope icon"/>
          <p:cNvSpPr>
            <a:spLocks noChangeAspect="1" noChangeArrowheads="1"/>
          </p:cNvSpPr>
          <p:nvPr/>
        </p:nvSpPr>
        <p:spPr bwMode="auto">
          <a:xfrm>
            <a:off x="155575" y="-914400"/>
            <a:ext cx="1905000" cy="19050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p>
        </p:txBody>
      </p:sp>
      <p:pic>
        <p:nvPicPr>
          <p:cNvPr id="15379" name="Picture 19"/>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1166664" y="3734301"/>
            <a:ext cx="762000" cy="762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nvGrpSpPr>
          <p:cNvPr id="7" name="Group 6"/>
          <p:cNvGrpSpPr/>
          <p:nvPr/>
        </p:nvGrpSpPr>
        <p:grpSpPr>
          <a:xfrm>
            <a:off x="7441558" y="2060848"/>
            <a:ext cx="1306906" cy="3731634"/>
            <a:chOff x="7164288" y="1844824"/>
            <a:chExt cx="1620659" cy="4443994"/>
          </a:xfrm>
        </p:grpSpPr>
        <p:grpSp>
          <p:nvGrpSpPr>
            <p:cNvPr id="6" name="Group 5"/>
            <p:cNvGrpSpPr/>
            <p:nvPr/>
          </p:nvGrpSpPr>
          <p:grpSpPr>
            <a:xfrm>
              <a:off x="7164288" y="1844824"/>
              <a:ext cx="1620659" cy="3397849"/>
              <a:chOff x="6983789" y="2292110"/>
              <a:chExt cx="1620659" cy="3397849"/>
            </a:xfrm>
          </p:grpSpPr>
          <p:pic>
            <p:nvPicPr>
              <p:cNvPr id="15382" name="Picture 22" descr="Image result for toolbox icon"/>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6983789" y="4069300"/>
                <a:ext cx="1620659" cy="1620659"/>
              </a:xfrm>
              <a:prstGeom prst="rect">
                <a:avLst/>
              </a:prstGeom>
              <a:noFill/>
              <a:extLst>
                <a:ext uri="{909E8E84-426E-40DD-AFC4-6F175D3DCCD1}">
                  <a14:hiddenFill xmlns:a14="http://schemas.microsoft.com/office/drawing/2010/main">
                    <a:solidFill>
                      <a:srgbClr val="FFFFFF"/>
                    </a:solidFill>
                  </a14:hiddenFill>
                </a:ext>
              </a:extLst>
            </p:spPr>
          </p:pic>
          <p:pic>
            <p:nvPicPr>
              <p:cNvPr id="23" name="Picture 8" descr="Image result for storage icon"/>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7084876" y="2292110"/>
                <a:ext cx="1424721" cy="1424721"/>
              </a:xfrm>
              <a:prstGeom prst="rect">
                <a:avLst/>
              </a:prstGeom>
              <a:noFill/>
              <a:extLst>
                <a:ext uri="{909E8E84-426E-40DD-AFC4-6F175D3DCCD1}">
                  <a14:hiddenFill xmlns:a14="http://schemas.microsoft.com/office/drawing/2010/main">
                    <a:solidFill>
                      <a:srgbClr val="FFFFFF"/>
                    </a:solidFill>
                  </a14:hiddenFill>
                </a:ext>
              </a:extLst>
            </p:spPr>
          </p:pic>
        </p:grpSp>
        <p:pic>
          <p:nvPicPr>
            <p:cNvPr id="25" name="Picture 2"/>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7484275" y="5418001"/>
              <a:ext cx="986919" cy="87081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spTree>
    <p:extLst>
      <p:ext uri="{BB962C8B-B14F-4D97-AF65-F5344CB8AC3E}">
        <p14:creationId xmlns:p14="http://schemas.microsoft.com/office/powerpoint/2010/main" val="13632697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179512" y="413792"/>
            <a:ext cx="8229600" cy="1143000"/>
          </a:xfrm>
        </p:spPr>
        <p:txBody>
          <a:bodyPr>
            <a:normAutofit fontScale="90000"/>
          </a:bodyPr>
          <a:lstStyle/>
          <a:p>
            <a:r>
              <a:rPr lang="en-GB" dirty="0" smtClean="0"/>
              <a:t>People and Project </a:t>
            </a:r>
            <a:r>
              <a:rPr lang="en-GB" dirty="0"/>
              <a:t>Commons, </a:t>
            </a:r>
            <a:r>
              <a:rPr lang="en-GB" sz="3600" dirty="0"/>
              <a:t>FAIRDOMHub.org</a:t>
            </a:r>
            <a:r>
              <a:rPr lang="en-GB" dirty="0" smtClean="0"/>
              <a:t/>
            </a:r>
            <a:br>
              <a:rPr lang="en-GB" dirty="0" smtClean="0"/>
            </a:br>
            <a:endParaRPr lang="en-GB" sz="3600" dirty="0"/>
          </a:p>
        </p:txBody>
      </p:sp>
      <p:pic>
        <p:nvPicPr>
          <p:cNvPr id="11"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t="21673"/>
          <a:stretch/>
        </p:blipFill>
        <p:spPr bwMode="auto">
          <a:xfrm>
            <a:off x="-30209" y="1316057"/>
            <a:ext cx="7933824" cy="333807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0" name="Picture 2"/>
          <p:cNvPicPr>
            <a:picLocks noChangeAspect="1" noChangeArrowheads="1"/>
          </p:cNvPicPr>
          <p:nvPr/>
        </p:nvPicPr>
        <p:blipFill rotWithShape="1">
          <a:blip r:embed="rId4">
            <a:extLst>
              <a:ext uri="{28A0092B-C50C-407E-A947-70E740481C1C}">
                <a14:useLocalDpi xmlns:a14="http://schemas.microsoft.com/office/drawing/2010/main" val="0"/>
              </a:ext>
            </a:extLst>
          </a:blip>
          <a:srcRect b="22786"/>
          <a:stretch/>
        </p:blipFill>
        <p:spPr bwMode="auto">
          <a:xfrm>
            <a:off x="2647800" y="3113584"/>
            <a:ext cx="7759057" cy="374441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nvGrpSpPr>
          <p:cNvPr id="6" name="Group 5"/>
          <p:cNvGrpSpPr/>
          <p:nvPr/>
        </p:nvGrpSpPr>
        <p:grpSpPr>
          <a:xfrm>
            <a:off x="6706840" y="1316057"/>
            <a:ext cx="2437160" cy="1797527"/>
            <a:chOff x="3275856" y="980728"/>
            <a:chExt cx="4773058" cy="2699896"/>
          </a:xfrm>
        </p:grpSpPr>
        <p:pic>
          <p:nvPicPr>
            <p:cNvPr id="7" name="Picture 6"/>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3275856" y="980728"/>
              <a:ext cx="4773058" cy="269989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8" name="Rectangle 7"/>
            <p:cNvSpPr/>
            <p:nvPr/>
          </p:nvSpPr>
          <p:spPr>
            <a:xfrm rot="21307986">
              <a:off x="5162843" y="2444201"/>
              <a:ext cx="616394" cy="431438"/>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9" name="Bild 13"/>
            <p:cNvPicPr>
              <a:picLocks noChangeAspect="1"/>
            </p:cNvPicPr>
            <p:nvPr/>
          </p:nvPicPr>
          <p:blipFill>
            <a:blip r:embed="rId6"/>
            <a:stretch>
              <a:fillRect/>
            </a:stretch>
          </p:blipFill>
          <p:spPr>
            <a:xfrm rot="21323197">
              <a:off x="5216051" y="2404393"/>
              <a:ext cx="463541" cy="474017"/>
            </a:xfrm>
            <a:prstGeom prst="rect">
              <a:avLst/>
            </a:prstGeom>
            <a:noFill/>
          </p:spPr>
        </p:pic>
      </p:grpSp>
      <p:sp>
        <p:nvSpPr>
          <p:cNvPr id="5" name="Content Placeholder 4"/>
          <p:cNvSpPr>
            <a:spLocks noGrp="1"/>
          </p:cNvSpPr>
          <p:nvPr>
            <p:ph idx="1"/>
          </p:nvPr>
        </p:nvSpPr>
        <p:spPr>
          <a:xfrm>
            <a:off x="1" y="4437112"/>
            <a:ext cx="5292079" cy="2203864"/>
          </a:xfrm>
          <a:noFill/>
        </p:spPr>
        <p:txBody>
          <a:bodyPr>
            <a:noAutofit/>
          </a:bodyPr>
          <a:lstStyle/>
          <a:p>
            <a:pPr marL="0" indent="0">
              <a:buNone/>
            </a:pPr>
            <a:r>
              <a:rPr lang="en-GB" sz="2800" dirty="0" smtClean="0"/>
              <a:t>Programmes, Projects,</a:t>
            </a:r>
          </a:p>
          <a:p>
            <a:pPr marL="0" indent="0">
              <a:buNone/>
            </a:pPr>
            <a:r>
              <a:rPr lang="en-GB" sz="2800" dirty="0"/>
              <a:t>I</a:t>
            </a:r>
            <a:r>
              <a:rPr lang="en-GB" sz="2800" dirty="0" smtClean="0"/>
              <a:t>nstitutions,  People</a:t>
            </a:r>
          </a:p>
          <a:p>
            <a:pPr marL="0" indent="0">
              <a:buNone/>
            </a:pPr>
            <a:r>
              <a:rPr lang="en-GB" sz="2400" dirty="0"/>
              <a:t>project controlled access to work </a:t>
            </a:r>
            <a:r>
              <a:rPr lang="en-GB" sz="2400" dirty="0" smtClean="0"/>
              <a:t>spaces</a:t>
            </a:r>
          </a:p>
          <a:p>
            <a:pPr marL="0" indent="0">
              <a:buNone/>
            </a:pPr>
            <a:r>
              <a:rPr lang="en-GB" sz="2400" dirty="0"/>
              <a:t>i</a:t>
            </a:r>
            <a:r>
              <a:rPr lang="en-GB" sz="2400" dirty="0" smtClean="0"/>
              <a:t>ndependent self-management</a:t>
            </a:r>
          </a:p>
        </p:txBody>
      </p:sp>
      <p:sp>
        <p:nvSpPr>
          <p:cNvPr id="12" name="TextBox 11"/>
          <p:cNvSpPr txBox="1"/>
          <p:nvPr/>
        </p:nvSpPr>
        <p:spPr>
          <a:xfrm rot="20941583">
            <a:off x="7366825" y="77259"/>
            <a:ext cx="583814" cy="338554"/>
          </a:xfrm>
          <a:prstGeom prst="rect">
            <a:avLst/>
          </a:prstGeom>
          <a:noFill/>
        </p:spPr>
        <p:txBody>
          <a:bodyPr wrap="none" rtlCol="0">
            <a:spAutoFit/>
          </a:bodyPr>
          <a:lstStyle/>
          <a:p>
            <a:r>
              <a:rPr lang="en-GB" sz="1600" dirty="0" smtClean="0">
                <a:solidFill>
                  <a:schemeClr val="bg1"/>
                </a:solidFill>
              </a:rPr>
              <a:t>Who</a:t>
            </a:r>
            <a:endParaRPr lang="en-GB" sz="1600" dirty="0">
              <a:solidFill>
                <a:schemeClr val="bg1"/>
              </a:solidFill>
            </a:endParaRPr>
          </a:p>
        </p:txBody>
      </p:sp>
      <p:sp>
        <p:nvSpPr>
          <p:cNvPr id="13" name="TextBox 12"/>
          <p:cNvSpPr txBox="1"/>
          <p:nvPr/>
        </p:nvSpPr>
        <p:spPr>
          <a:xfrm rot="630662">
            <a:off x="8210963" y="299389"/>
            <a:ext cx="639599" cy="338554"/>
          </a:xfrm>
          <a:prstGeom prst="rect">
            <a:avLst/>
          </a:prstGeom>
          <a:noFill/>
        </p:spPr>
        <p:txBody>
          <a:bodyPr wrap="none" rtlCol="0">
            <a:spAutoFit/>
          </a:bodyPr>
          <a:lstStyle/>
          <a:p>
            <a:r>
              <a:rPr lang="en-GB" sz="1600" dirty="0" smtClean="0">
                <a:solidFill>
                  <a:schemeClr val="bg1"/>
                </a:solidFill>
              </a:rPr>
              <a:t>What</a:t>
            </a:r>
            <a:endParaRPr lang="en-GB" sz="1600" dirty="0">
              <a:solidFill>
                <a:schemeClr val="bg1"/>
              </a:solidFill>
            </a:endParaRPr>
          </a:p>
        </p:txBody>
      </p:sp>
      <p:sp>
        <p:nvSpPr>
          <p:cNvPr id="14" name="TextBox 13"/>
          <p:cNvSpPr txBox="1"/>
          <p:nvPr/>
        </p:nvSpPr>
        <p:spPr>
          <a:xfrm rot="21163085">
            <a:off x="7953730" y="837172"/>
            <a:ext cx="749436" cy="338554"/>
          </a:xfrm>
          <a:prstGeom prst="rect">
            <a:avLst/>
          </a:prstGeom>
          <a:noFill/>
        </p:spPr>
        <p:txBody>
          <a:bodyPr wrap="none" rtlCol="0">
            <a:spAutoFit/>
          </a:bodyPr>
          <a:lstStyle/>
          <a:p>
            <a:r>
              <a:rPr lang="en-GB" sz="1600" dirty="0" smtClean="0">
                <a:solidFill>
                  <a:schemeClr val="bg1"/>
                </a:solidFill>
              </a:rPr>
              <a:t>Where</a:t>
            </a:r>
            <a:endParaRPr lang="en-GB" sz="1600" dirty="0">
              <a:solidFill>
                <a:schemeClr val="bg1"/>
              </a:solidFill>
            </a:endParaRPr>
          </a:p>
        </p:txBody>
      </p:sp>
      <p:sp>
        <p:nvSpPr>
          <p:cNvPr id="15" name="TextBox 14"/>
          <p:cNvSpPr txBox="1"/>
          <p:nvPr/>
        </p:nvSpPr>
        <p:spPr>
          <a:xfrm rot="362045">
            <a:off x="7556881" y="431036"/>
            <a:ext cx="517962" cy="307777"/>
          </a:xfrm>
          <a:prstGeom prst="rect">
            <a:avLst/>
          </a:prstGeom>
          <a:noFill/>
        </p:spPr>
        <p:txBody>
          <a:bodyPr wrap="none" rtlCol="0">
            <a:spAutoFit/>
          </a:bodyPr>
          <a:lstStyle/>
          <a:p>
            <a:r>
              <a:rPr lang="en-GB" sz="1400" dirty="0" smtClean="0">
                <a:solidFill>
                  <a:schemeClr val="bg1"/>
                </a:solidFill>
              </a:rPr>
              <a:t>Why</a:t>
            </a:r>
            <a:endParaRPr lang="en-GB" sz="1400" dirty="0">
              <a:solidFill>
                <a:schemeClr val="bg1"/>
              </a:solidFill>
            </a:endParaRPr>
          </a:p>
        </p:txBody>
      </p:sp>
      <p:sp>
        <p:nvSpPr>
          <p:cNvPr id="2" name="TextBox 1"/>
          <p:cNvSpPr txBox="1"/>
          <p:nvPr/>
        </p:nvSpPr>
        <p:spPr>
          <a:xfrm>
            <a:off x="6616391" y="5659539"/>
            <a:ext cx="2137636" cy="830997"/>
          </a:xfrm>
          <a:prstGeom prst="rect">
            <a:avLst/>
          </a:prstGeom>
          <a:solidFill>
            <a:schemeClr val="tx2"/>
          </a:solidFill>
        </p:spPr>
        <p:txBody>
          <a:bodyPr wrap="none" rtlCol="0">
            <a:spAutoFit/>
          </a:bodyPr>
          <a:lstStyle/>
          <a:p>
            <a:r>
              <a:rPr lang="en-GB" sz="2400" dirty="0" smtClean="0">
                <a:solidFill>
                  <a:schemeClr val="bg1"/>
                </a:solidFill>
                <a:latin typeface="Corbel" panose="020B0503020204020204" pitchFamily="34" charset="0"/>
              </a:rPr>
              <a:t>In the works:</a:t>
            </a:r>
          </a:p>
          <a:p>
            <a:r>
              <a:rPr lang="en-GB" sz="2400" dirty="0" smtClean="0">
                <a:solidFill>
                  <a:schemeClr val="bg1"/>
                </a:solidFill>
                <a:latin typeface="Corbel" panose="020B0503020204020204" pitchFamily="34" charset="0"/>
              </a:rPr>
              <a:t>ORCID Support</a:t>
            </a:r>
          </a:p>
        </p:txBody>
      </p:sp>
    </p:spTree>
    <p:extLst>
      <p:ext uri="{BB962C8B-B14F-4D97-AF65-F5344CB8AC3E}">
        <p14:creationId xmlns:p14="http://schemas.microsoft.com/office/powerpoint/2010/main" val="4102573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
          <p:cNvGrpSpPr/>
          <p:nvPr/>
        </p:nvGrpSpPr>
        <p:grpSpPr>
          <a:xfrm>
            <a:off x="1243013" y="476672"/>
            <a:ext cx="7851775" cy="6043191"/>
            <a:chOff x="47625" y="344488"/>
            <a:chExt cx="9047163" cy="6175375"/>
          </a:xfrm>
        </p:grpSpPr>
        <p:pic>
          <p:nvPicPr>
            <p:cNvPr id="2050"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7625" y="344488"/>
              <a:ext cx="9047163" cy="6175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extBox 3"/>
            <p:cNvSpPr txBox="1"/>
            <p:nvPr/>
          </p:nvSpPr>
          <p:spPr>
            <a:xfrm>
              <a:off x="814268" y="3275692"/>
              <a:ext cx="1381468" cy="369332"/>
            </a:xfrm>
            <a:prstGeom prst="rect">
              <a:avLst/>
            </a:prstGeom>
            <a:noFill/>
          </p:spPr>
          <p:txBody>
            <a:bodyPr wrap="none" rtlCol="0">
              <a:spAutoFit/>
            </a:bodyPr>
            <a:lstStyle/>
            <a:p>
              <a:r>
                <a:rPr lang="en-GB" dirty="0" smtClean="0"/>
                <a:t>Investigation</a:t>
              </a:r>
              <a:endParaRPr lang="en-GB" dirty="0"/>
            </a:p>
          </p:txBody>
        </p:sp>
        <p:sp>
          <p:nvSpPr>
            <p:cNvPr id="6" name="TextBox 5"/>
            <p:cNvSpPr txBox="1"/>
            <p:nvPr/>
          </p:nvSpPr>
          <p:spPr>
            <a:xfrm>
              <a:off x="3136660" y="2492896"/>
              <a:ext cx="715260" cy="369332"/>
            </a:xfrm>
            <a:prstGeom prst="rect">
              <a:avLst/>
            </a:prstGeom>
            <a:noFill/>
          </p:spPr>
          <p:txBody>
            <a:bodyPr wrap="none" rtlCol="0">
              <a:spAutoFit/>
            </a:bodyPr>
            <a:lstStyle/>
            <a:p>
              <a:r>
                <a:rPr lang="en-GB" dirty="0" smtClean="0"/>
                <a:t>Study</a:t>
              </a:r>
              <a:endParaRPr lang="en-GB" dirty="0"/>
            </a:p>
          </p:txBody>
        </p:sp>
        <p:sp>
          <p:nvSpPr>
            <p:cNvPr id="7" name="TextBox 6"/>
            <p:cNvSpPr txBox="1"/>
            <p:nvPr/>
          </p:nvSpPr>
          <p:spPr>
            <a:xfrm>
              <a:off x="5068800" y="2555612"/>
              <a:ext cx="937564" cy="369332"/>
            </a:xfrm>
            <a:prstGeom prst="rect">
              <a:avLst/>
            </a:prstGeom>
            <a:noFill/>
          </p:spPr>
          <p:txBody>
            <a:bodyPr wrap="none" rtlCol="0">
              <a:spAutoFit/>
            </a:bodyPr>
            <a:lstStyle/>
            <a:p>
              <a:r>
                <a:rPr lang="en-GB" dirty="0" smtClean="0"/>
                <a:t>Analysis</a:t>
              </a:r>
              <a:endParaRPr lang="en-GB" dirty="0"/>
            </a:p>
          </p:txBody>
        </p:sp>
        <p:sp>
          <p:nvSpPr>
            <p:cNvPr id="8" name="TextBox 7"/>
            <p:cNvSpPr txBox="1"/>
            <p:nvPr/>
          </p:nvSpPr>
          <p:spPr>
            <a:xfrm>
              <a:off x="7020272" y="2123564"/>
              <a:ext cx="620554" cy="369332"/>
            </a:xfrm>
            <a:prstGeom prst="rect">
              <a:avLst/>
            </a:prstGeom>
            <a:noFill/>
          </p:spPr>
          <p:txBody>
            <a:bodyPr wrap="none" rtlCol="0">
              <a:spAutoFit/>
            </a:bodyPr>
            <a:lstStyle/>
            <a:p>
              <a:r>
                <a:rPr lang="en-GB" dirty="0" smtClean="0"/>
                <a:t>Data</a:t>
              </a:r>
              <a:endParaRPr lang="en-GB" dirty="0"/>
            </a:p>
          </p:txBody>
        </p:sp>
        <p:sp>
          <p:nvSpPr>
            <p:cNvPr id="9" name="TextBox 8"/>
            <p:cNvSpPr txBox="1"/>
            <p:nvPr/>
          </p:nvSpPr>
          <p:spPr>
            <a:xfrm>
              <a:off x="6990622" y="2602020"/>
              <a:ext cx="793807" cy="369332"/>
            </a:xfrm>
            <a:prstGeom prst="rect">
              <a:avLst/>
            </a:prstGeom>
            <a:noFill/>
          </p:spPr>
          <p:txBody>
            <a:bodyPr wrap="none" rtlCol="0">
              <a:spAutoFit/>
            </a:bodyPr>
            <a:lstStyle/>
            <a:p>
              <a:r>
                <a:rPr lang="en-GB" dirty="0" smtClean="0"/>
                <a:t>Model</a:t>
              </a:r>
              <a:endParaRPr lang="en-GB" dirty="0"/>
            </a:p>
          </p:txBody>
        </p:sp>
        <p:sp>
          <p:nvSpPr>
            <p:cNvPr id="10" name="TextBox 9"/>
            <p:cNvSpPr txBox="1"/>
            <p:nvPr/>
          </p:nvSpPr>
          <p:spPr>
            <a:xfrm>
              <a:off x="7020272" y="3059668"/>
              <a:ext cx="561372" cy="369332"/>
            </a:xfrm>
            <a:prstGeom prst="rect">
              <a:avLst/>
            </a:prstGeom>
            <a:noFill/>
          </p:spPr>
          <p:txBody>
            <a:bodyPr wrap="none" rtlCol="0">
              <a:spAutoFit/>
            </a:bodyPr>
            <a:lstStyle/>
            <a:p>
              <a:r>
                <a:rPr lang="en-GB" dirty="0" smtClean="0"/>
                <a:t>SOP</a:t>
              </a:r>
              <a:endParaRPr lang="en-GB" dirty="0"/>
            </a:p>
          </p:txBody>
        </p:sp>
        <p:sp>
          <p:nvSpPr>
            <p:cNvPr id="11" name="TextBox 10"/>
            <p:cNvSpPr txBox="1"/>
            <p:nvPr/>
          </p:nvSpPr>
          <p:spPr>
            <a:xfrm>
              <a:off x="5019322" y="3131676"/>
              <a:ext cx="848822" cy="369332"/>
            </a:xfrm>
            <a:prstGeom prst="rect">
              <a:avLst/>
            </a:prstGeom>
            <a:noFill/>
          </p:spPr>
          <p:txBody>
            <a:bodyPr wrap="none" rtlCol="0">
              <a:spAutoFit/>
            </a:bodyPr>
            <a:lstStyle/>
            <a:p>
              <a:r>
                <a:rPr lang="en-GB" dirty="0" smtClean="0"/>
                <a:t>(Assay)</a:t>
              </a:r>
              <a:endParaRPr lang="en-GB" dirty="0"/>
            </a:p>
          </p:txBody>
        </p:sp>
      </p:grpSp>
      <p:pic>
        <p:nvPicPr>
          <p:cNvPr id="12" name="Picture 11" descr="SEEK-full.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172401" y="5975613"/>
            <a:ext cx="971599" cy="909771"/>
          </a:xfrm>
          <a:prstGeom prst="rect">
            <a:avLst/>
          </a:prstGeom>
          <a:ln>
            <a:noFill/>
          </a:ln>
        </p:spPr>
      </p:pic>
      <p:pic>
        <p:nvPicPr>
          <p:cNvPr id="19457" name="Picture 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8687"/>
            <a:ext cx="1243013" cy="693737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392329004"/>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GB" dirty="0" smtClean="0"/>
              <a:t>FAIRDOM Catalogue, </a:t>
            </a:r>
            <a:r>
              <a:rPr lang="en-GB" sz="3600" dirty="0" smtClean="0"/>
              <a:t>a web of resources</a:t>
            </a:r>
            <a:r>
              <a:rPr lang="en-GB" dirty="0" smtClean="0"/>
              <a:t/>
            </a:r>
            <a:br>
              <a:rPr lang="en-GB" dirty="0" smtClean="0"/>
            </a:br>
            <a:r>
              <a:rPr lang="en-GB" sz="2200" dirty="0" smtClean="0"/>
              <a:t>drawing together across resources; reusing tools and repositories</a:t>
            </a:r>
            <a:br>
              <a:rPr lang="en-GB" sz="2200" dirty="0" smtClean="0"/>
            </a:br>
            <a:r>
              <a:rPr lang="en-GB" sz="2200" dirty="0" smtClean="0"/>
              <a:t>respect local project solutions</a:t>
            </a:r>
            <a:endParaRPr lang="en-GB" sz="2200" dirty="0"/>
          </a:p>
        </p:txBody>
      </p:sp>
      <p:sp>
        <p:nvSpPr>
          <p:cNvPr id="5" name="AutoShape 18" descr="Image result for rope icon"/>
          <p:cNvSpPr>
            <a:spLocks noChangeAspect="1" noChangeArrowheads="1"/>
          </p:cNvSpPr>
          <p:nvPr/>
        </p:nvSpPr>
        <p:spPr bwMode="auto">
          <a:xfrm>
            <a:off x="155575" y="-914400"/>
            <a:ext cx="1905000" cy="19050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p>
        </p:txBody>
      </p:sp>
      <p:pic>
        <p:nvPicPr>
          <p:cNvPr id="13"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76119" y="1698634"/>
            <a:ext cx="3444311" cy="215269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6" name="Picture 2"/>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l="16586" t="21550" r="35895" b="21800"/>
          <a:stretch/>
        </p:blipFill>
        <p:spPr bwMode="auto">
          <a:xfrm>
            <a:off x="2987824" y="2767833"/>
            <a:ext cx="1478973" cy="198853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2" name="AutoShape 9"/>
          <p:cNvSpPr>
            <a:spLocks noChangeArrowheads="1"/>
          </p:cNvSpPr>
          <p:nvPr/>
        </p:nvSpPr>
        <p:spPr bwMode="auto">
          <a:xfrm>
            <a:off x="3341220" y="2525771"/>
            <a:ext cx="1006533" cy="340519"/>
          </a:xfrm>
          <a:prstGeom prst="roundRect">
            <a:avLst>
              <a:gd name="adj" fmla="val 16667"/>
            </a:avLst>
          </a:prstGeom>
          <a:solidFill>
            <a:schemeClr val="tx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400" b="1" dirty="0">
                <a:solidFill>
                  <a:schemeClr val="bg1"/>
                </a:solidFill>
                <a:cs typeface="Courier New" pitchFamily="49" charset="0"/>
              </a:rPr>
              <a:t>Standards</a:t>
            </a:r>
          </a:p>
        </p:txBody>
      </p:sp>
      <p:pic>
        <p:nvPicPr>
          <p:cNvPr id="50" name="Picture 46" descr="infra_logo"/>
          <p:cNvPicPr>
            <a:picLocks noChangeAspect="1" noChangeArrowheads="1"/>
          </p:cNvPicPr>
          <p:nvPr/>
        </p:nvPicPr>
        <p:blipFill rotWithShape="1">
          <a:blip r:embed="rId5">
            <a:extLst>
              <a:ext uri="{28A0092B-C50C-407E-A947-70E740481C1C}">
                <a14:useLocalDpi xmlns:a14="http://schemas.microsoft.com/office/drawing/2010/main" val="0"/>
              </a:ext>
            </a:extLst>
          </a:blip>
          <a:srcRect t="-8941" r="64120" b="1"/>
          <a:stretch/>
        </p:blipFill>
        <p:spPr bwMode="auto">
          <a:xfrm>
            <a:off x="2989825" y="2696031"/>
            <a:ext cx="744105" cy="5018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4" name="Picture 20"/>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303603" y="3337788"/>
            <a:ext cx="724398" cy="80399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16384" name="Group 16383"/>
          <p:cNvGrpSpPr/>
          <p:nvPr/>
        </p:nvGrpSpPr>
        <p:grpSpPr>
          <a:xfrm>
            <a:off x="179512" y="1513447"/>
            <a:ext cx="8912427" cy="5218928"/>
            <a:chOff x="179512" y="1513447"/>
            <a:chExt cx="8912427" cy="5218928"/>
          </a:xfrm>
        </p:grpSpPr>
        <p:grpSp>
          <p:nvGrpSpPr>
            <p:cNvPr id="12" name="Group 11"/>
            <p:cNvGrpSpPr/>
            <p:nvPr/>
          </p:nvGrpSpPr>
          <p:grpSpPr>
            <a:xfrm>
              <a:off x="179512" y="1513447"/>
              <a:ext cx="8912427" cy="5218928"/>
              <a:chOff x="179512" y="1513447"/>
              <a:chExt cx="8912427" cy="5218928"/>
            </a:xfrm>
          </p:grpSpPr>
          <p:pic>
            <p:nvPicPr>
              <p:cNvPr id="17" name="Picture 2" descr="http://www.gmplabeling.com/photo_large/132606100222783.jpg"/>
              <p:cNvPicPr>
                <a:picLocks noChangeAspect="1" noChangeArrowheads="1"/>
              </p:cNvPicPr>
              <p:nvPr/>
            </p:nvPicPr>
            <p:blipFill rotWithShape="1">
              <a:blip r:embed="rId7">
                <a:extLst>
                  <a:ext uri="{28A0092B-C50C-407E-A947-70E740481C1C}">
                    <a14:useLocalDpi xmlns:a14="http://schemas.microsoft.com/office/drawing/2010/main" val="0"/>
                  </a:ext>
                </a:extLst>
              </a:blip>
              <a:srcRect l="35437" t="13019" r="40131" b="2016"/>
              <a:stretch/>
            </p:blipFill>
            <p:spPr bwMode="auto">
              <a:xfrm>
                <a:off x="7035007" y="4513253"/>
                <a:ext cx="670774" cy="1093058"/>
              </a:xfrm>
              <a:prstGeom prst="rect">
                <a:avLst/>
              </a:prstGeom>
              <a:noFill/>
              <a:extLst>
                <a:ext uri="{909E8E84-426E-40DD-AFC4-6F175D3DCCD1}">
                  <a14:hiddenFill xmlns:a14="http://schemas.microsoft.com/office/drawing/2010/main">
                    <a:solidFill>
                      <a:srgbClr val="FFFFFF"/>
                    </a:solidFill>
                  </a14:hiddenFill>
                </a:ext>
              </a:extLst>
            </p:spPr>
          </p:pic>
          <p:grpSp>
            <p:nvGrpSpPr>
              <p:cNvPr id="6" name="Group 5"/>
              <p:cNvGrpSpPr/>
              <p:nvPr/>
            </p:nvGrpSpPr>
            <p:grpSpPr>
              <a:xfrm>
                <a:off x="4805329" y="5474732"/>
                <a:ext cx="1944936" cy="1221313"/>
                <a:chOff x="9540553" y="3844180"/>
                <a:chExt cx="1944936" cy="1221313"/>
              </a:xfrm>
            </p:grpSpPr>
            <p:pic>
              <p:nvPicPr>
                <p:cNvPr id="19" name="Picture 8"/>
                <p:cNvPicPr>
                  <a:picLocks noChangeAspect="1" noChangeArrowheads="1"/>
                </p:cNvPicPr>
                <p:nvPr/>
              </p:nvPicPr>
              <p:blipFill>
                <a:blip r:embed="rId8" cstate="print">
                  <a:extLst>
                    <a:ext uri="{28A0092B-C50C-407E-A947-70E740481C1C}">
                      <a14:useLocalDpi xmlns:a14="http://schemas.microsoft.com/office/drawing/2010/main" val="0"/>
                    </a:ext>
                  </a:extLst>
                </a:blip>
                <a:srcRect l="15747" t="5589" r="7066" b="21556"/>
                <a:stretch>
                  <a:fillRect/>
                </a:stretch>
              </p:blipFill>
              <p:spPr bwMode="auto">
                <a:xfrm>
                  <a:off x="9540553" y="3844180"/>
                  <a:ext cx="1944936" cy="1063478"/>
                </a:xfrm>
                <a:prstGeom prst="rect">
                  <a:avLst/>
                </a:prstGeom>
                <a:noFill/>
                <a:ln w="76200" algn="ctr">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0" name="AutoShape 7"/>
                <p:cNvSpPr>
                  <a:spLocks noChangeArrowheads="1"/>
                </p:cNvSpPr>
                <p:nvPr/>
              </p:nvSpPr>
              <p:spPr bwMode="auto">
                <a:xfrm>
                  <a:off x="9782861" y="4418507"/>
                  <a:ext cx="1476135" cy="646986"/>
                </a:xfrm>
                <a:prstGeom prst="roundRect">
                  <a:avLst>
                    <a:gd name="adj" fmla="val 16667"/>
                  </a:avLst>
                </a:prstGeom>
                <a:solidFill>
                  <a:schemeClr val="tx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a:solidFill>
                        <a:schemeClr val="bg1"/>
                      </a:solidFill>
                      <a:cs typeface="Courier New" pitchFamily="49" charset="0"/>
                    </a:rPr>
                    <a:t>Personal Data</a:t>
                  </a:r>
                </a:p>
                <a:p>
                  <a:pPr eaLnBrk="1" hangingPunct="1">
                    <a:spcBef>
                      <a:spcPct val="0"/>
                    </a:spcBef>
                    <a:buFontTx/>
                    <a:buNone/>
                  </a:pPr>
                  <a:r>
                    <a:rPr lang="en-GB" altLang="en-US" sz="1600" b="1" dirty="0">
                      <a:solidFill>
                        <a:schemeClr val="bg1"/>
                      </a:solidFill>
                      <a:cs typeface="Courier New" pitchFamily="49" charset="0"/>
                    </a:rPr>
                    <a:t>Local Stores</a:t>
                  </a:r>
                </a:p>
              </p:txBody>
            </p:sp>
          </p:grpSp>
          <p:sp>
            <p:nvSpPr>
              <p:cNvPr id="22" name="AutoShape 10"/>
              <p:cNvSpPr>
                <a:spLocks noChangeArrowheads="1"/>
              </p:cNvSpPr>
              <p:nvPr/>
            </p:nvSpPr>
            <p:spPr bwMode="auto">
              <a:xfrm>
                <a:off x="6986351" y="1664467"/>
                <a:ext cx="1168296" cy="646986"/>
              </a:xfrm>
              <a:prstGeom prst="roundRect">
                <a:avLst>
                  <a:gd name="adj" fmla="val 16667"/>
                </a:avLst>
              </a:prstGeom>
              <a:solidFill>
                <a:schemeClr val="tx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a:solidFill>
                      <a:schemeClr val="bg1"/>
                    </a:solidFill>
                    <a:cs typeface="Courier New" pitchFamily="49" charset="0"/>
                  </a:rPr>
                  <a:t>External</a:t>
                </a:r>
              </a:p>
              <a:p>
                <a:pPr eaLnBrk="1" hangingPunct="1">
                  <a:spcBef>
                    <a:spcPct val="0"/>
                  </a:spcBef>
                  <a:buFontTx/>
                  <a:buNone/>
                </a:pPr>
                <a:r>
                  <a:rPr lang="en-GB" altLang="en-US" sz="1600" b="1" dirty="0">
                    <a:solidFill>
                      <a:schemeClr val="bg1"/>
                    </a:solidFill>
                    <a:cs typeface="Courier New" pitchFamily="49" charset="0"/>
                  </a:rPr>
                  <a:t>Databases</a:t>
                </a:r>
              </a:p>
            </p:txBody>
          </p:sp>
          <p:pic>
            <p:nvPicPr>
              <p:cNvPr id="23" name="Picture 6" descr="http://sabiork.h-its.org/datainput/images/SABIO-RK_150px.png"/>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5970844" y="1814210"/>
                <a:ext cx="977290" cy="450280"/>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4" name="Picture 10" descr="https://c1.staticflickr.com/3/2504/4098627390_359eda45f4.jpg"/>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5796136" y="2299476"/>
                <a:ext cx="947687" cy="564797"/>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5" name="Picture 12" descr="http://www.mcisb.org/resources/PrideWizard/images/pride.jpg"/>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6681347" y="2450295"/>
                <a:ext cx="761419" cy="459655"/>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6" name="Picture 14" descr="http://www.ebi.ac.uk/metabolights/img/MetaboLightsLogo.png"/>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7455471" y="2450295"/>
                <a:ext cx="511064" cy="458706"/>
              </a:xfrm>
              <a:prstGeom prst="rect">
                <a:avLst/>
              </a:prstGeom>
              <a:noFill/>
              <a:extLst>
                <a:ext uri="{909E8E84-426E-40DD-AFC4-6F175D3DCCD1}">
                  <a14:hiddenFill xmlns:a14="http://schemas.microsoft.com/office/drawing/2010/main">
                    <a:solidFill>
                      <a:srgbClr val="FFFFFF"/>
                    </a:solidFill>
                  </a14:hiddenFill>
                </a:ext>
              </a:extLst>
            </p:spPr>
          </p:pic>
          <p:pic>
            <p:nvPicPr>
              <p:cNvPr id="28" name="Picture 10"/>
              <p:cNvPicPr>
                <a:picLocks noChangeAspect="1" noChangeArrowheads="1"/>
              </p:cNvPicPr>
              <p:nvPr/>
            </p:nvPicPr>
            <p:blipFill>
              <a:blip r:embed="rId13" cstate="print">
                <a:extLst>
                  <a:ext uri="{28A0092B-C50C-407E-A947-70E740481C1C}">
                    <a14:useLocalDpi xmlns:a14="http://schemas.microsoft.com/office/drawing/2010/main" val="0"/>
                  </a:ext>
                </a:extLst>
              </a:blip>
              <a:srcRect l="5258" t="20682" r="29721" b="14735"/>
              <a:stretch>
                <a:fillRect/>
              </a:stretch>
            </p:blipFill>
            <p:spPr bwMode="auto">
              <a:xfrm>
                <a:off x="7092280" y="3459591"/>
                <a:ext cx="1130727" cy="8426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9" name="AutoShape 9"/>
              <p:cNvSpPr>
                <a:spLocks noChangeArrowheads="1"/>
              </p:cNvSpPr>
              <p:nvPr/>
            </p:nvSpPr>
            <p:spPr bwMode="auto">
              <a:xfrm>
                <a:off x="7062056" y="3886221"/>
                <a:ext cx="1892509" cy="374571"/>
              </a:xfrm>
              <a:prstGeom prst="roundRect">
                <a:avLst>
                  <a:gd name="adj" fmla="val 16667"/>
                </a:avLst>
              </a:prstGeom>
              <a:solidFill>
                <a:schemeClr val="tx2"/>
              </a:solidFill>
              <a:ln>
                <a:noFill/>
              </a:ln>
              <a:effectLs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smtClean="0">
                    <a:solidFill>
                      <a:schemeClr val="bg1"/>
                    </a:solidFill>
                    <a:cs typeface="Courier New" pitchFamily="49" charset="0"/>
                  </a:rPr>
                  <a:t>Publishing services</a:t>
                </a:r>
                <a:endParaRPr lang="en-GB" altLang="en-US" sz="1600" b="1" dirty="0">
                  <a:solidFill>
                    <a:schemeClr val="bg1"/>
                  </a:solidFill>
                  <a:cs typeface="Courier New" pitchFamily="49" charset="0"/>
                </a:endParaRPr>
              </a:p>
            </p:txBody>
          </p:sp>
          <p:sp>
            <p:nvSpPr>
              <p:cNvPr id="33" name="AutoShape 8"/>
              <p:cNvSpPr>
                <a:spLocks noChangeArrowheads="1"/>
              </p:cNvSpPr>
              <p:nvPr/>
            </p:nvSpPr>
            <p:spPr bwMode="auto">
              <a:xfrm>
                <a:off x="179512" y="6022374"/>
                <a:ext cx="1163255" cy="646986"/>
              </a:xfrm>
              <a:prstGeom prst="roundRect">
                <a:avLst>
                  <a:gd name="adj" fmla="val 16667"/>
                </a:avLst>
              </a:prstGeom>
              <a:solidFill>
                <a:schemeClr val="tx2"/>
              </a:solidFill>
              <a:ln>
                <a:noFill/>
              </a:ln>
              <a:effectLs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smtClean="0">
                    <a:solidFill>
                      <a:schemeClr val="bg1"/>
                    </a:solidFill>
                    <a:cs typeface="Courier New" pitchFamily="49" charset="0"/>
                  </a:rPr>
                  <a:t>Modelling </a:t>
                </a:r>
              </a:p>
              <a:p>
                <a:pPr eaLnBrk="1" hangingPunct="1">
                  <a:spcBef>
                    <a:spcPct val="0"/>
                  </a:spcBef>
                  <a:buFontTx/>
                  <a:buNone/>
                </a:pPr>
                <a:r>
                  <a:rPr lang="en-GB" altLang="en-US" sz="1600" b="1" dirty="0" smtClean="0">
                    <a:solidFill>
                      <a:schemeClr val="bg1"/>
                    </a:solidFill>
                    <a:cs typeface="Courier New" pitchFamily="49" charset="0"/>
                  </a:rPr>
                  <a:t>tools</a:t>
                </a:r>
                <a:endParaRPr lang="en-GB" altLang="en-US" sz="1600" b="1" dirty="0">
                  <a:solidFill>
                    <a:schemeClr val="bg1"/>
                  </a:solidFill>
                  <a:cs typeface="Courier New" pitchFamily="49" charset="0"/>
                </a:endParaRPr>
              </a:p>
            </p:txBody>
          </p:sp>
          <p:pic>
            <p:nvPicPr>
              <p:cNvPr id="38" name="Picture 2" descr="http://www.ebi.ac.uk/biomodels/icons/BioModels_Database_logo_small.png"/>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8013524" y="2306254"/>
                <a:ext cx="600168" cy="618690"/>
              </a:xfrm>
              <a:prstGeom prst="rect">
                <a:avLst/>
              </a:prstGeom>
              <a:noFill/>
              <a:extLst>
                <a:ext uri="{909E8E84-426E-40DD-AFC4-6F175D3DCCD1}">
                  <a14:hiddenFill xmlns:a14="http://schemas.microsoft.com/office/drawing/2010/main">
                    <a:solidFill>
                      <a:srgbClr val="FFFFFF"/>
                    </a:solidFill>
                  </a14:hiddenFill>
                </a:ext>
              </a:extLst>
            </p:spPr>
          </p:pic>
          <p:pic>
            <p:nvPicPr>
              <p:cNvPr id="35" name="Picture 34"/>
              <p:cNvPicPr>
                <a:picLocks noChangeAspect="1" noChangeArrowheads="1"/>
              </p:cNvPicPr>
              <p:nvPr/>
            </p:nvPicPr>
            <p:blipFill>
              <a:blip r:embed="rId15" cstate="print">
                <a:extLst>
                  <a:ext uri="{28A0092B-C50C-407E-A947-70E740481C1C}">
                    <a14:useLocalDpi xmlns:a14="http://schemas.microsoft.com/office/drawing/2010/main" val="0"/>
                  </a:ext>
                </a:extLst>
              </a:blip>
              <a:srcRect/>
              <a:stretch>
                <a:fillRect/>
              </a:stretch>
            </p:blipFill>
            <p:spPr bwMode="auto">
              <a:xfrm>
                <a:off x="1403648" y="5957967"/>
                <a:ext cx="577300" cy="64503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6" name="Picture 12" descr="R logo"/>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1980948" y="6085389"/>
                <a:ext cx="616269" cy="46576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7" name="AutoShape 9"/>
              <p:cNvSpPr>
                <a:spLocks noChangeArrowheads="1"/>
              </p:cNvSpPr>
              <p:nvPr/>
            </p:nvSpPr>
            <p:spPr bwMode="auto">
              <a:xfrm>
                <a:off x="7756589" y="4715734"/>
                <a:ext cx="939407" cy="374571"/>
              </a:xfrm>
              <a:prstGeom prst="roundRect">
                <a:avLst>
                  <a:gd name="adj" fmla="val 16667"/>
                </a:avLst>
              </a:prstGeom>
              <a:solidFill>
                <a:schemeClr val="tx2"/>
              </a:solidFill>
              <a:ln>
                <a:noFill/>
              </a:ln>
              <a:effectLst/>
              <a:extLst/>
            </p:spPr>
            <p:txBody>
              <a:bodyPr wrap="squar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a:solidFill>
                      <a:schemeClr val="bg1"/>
                    </a:solidFill>
                    <a:cs typeface="Courier New" pitchFamily="49" charset="0"/>
                  </a:rPr>
                  <a:t>SOPs</a:t>
                </a:r>
              </a:p>
            </p:txBody>
          </p:sp>
          <p:pic>
            <p:nvPicPr>
              <p:cNvPr id="49" name="Picture 6" descr="http://www.cisd.ethz.ch/software/openBIS_Logo_white_bg.png"/>
              <p:cNvPicPr>
                <a:picLocks noChangeAspect="1" noChangeArrowheads="1"/>
              </p:cNvPicPr>
              <p:nvPr/>
            </p:nvPicPr>
            <p:blipFill>
              <a:blip r:embed="rId17"/>
              <a:srcRect/>
              <a:stretch>
                <a:fillRect/>
              </a:stretch>
            </p:blipFill>
            <p:spPr bwMode="auto">
              <a:xfrm>
                <a:off x="6807431" y="6060640"/>
                <a:ext cx="1125926" cy="467061"/>
              </a:xfrm>
              <a:prstGeom prst="rect">
                <a:avLst/>
              </a:prstGeom>
              <a:noFill/>
              <a:ln w="9525">
                <a:noFill/>
                <a:miter lim="800000"/>
                <a:headEnd/>
                <a:tailEnd/>
              </a:ln>
            </p:spPr>
          </p:pic>
          <p:pic>
            <p:nvPicPr>
              <p:cNvPr id="52" name="Picture 6"/>
              <p:cNvPicPr>
                <a:picLocks noChangeAspect="1" noChangeArrowheads="1"/>
              </p:cNvPicPr>
              <p:nvPr/>
            </p:nvPicPr>
            <p:blipFill>
              <a:blip r:embed="rId18" cstate="print">
                <a:extLst>
                  <a:ext uri="{28A0092B-C50C-407E-A947-70E740481C1C}">
                    <a14:useLocalDpi xmlns:a14="http://schemas.microsoft.com/office/drawing/2010/main" val="0"/>
                  </a:ext>
                </a:extLst>
              </a:blip>
              <a:srcRect/>
              <a:stretch>
                <a:fillRect/>
              </a:stretch>
            </p:blipFill>
            <p:spPr bwMode="auto">
              <a:xfrm>
                <a:off x="317022" y="4513253"/>
                <a:ext cx="2094738" cy="1375767"/>
              </a:xfrm>
              <a:prstGeom prst="rect">
                <a:avLst/>
              </a:prstGeom>
              <a:noFill/>
              <a:ln w="76200" algn="ctr">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53" name="Picture 2"/>
              <p:cNvPicPr>
                <a:picLocks noChangeAspect="1" noChangeArrowheads="1"/>
              </p:cNvPicPr>
              <p:nvPr/>
            </p:nvPicPr>
            <p:blipFill>
              <a:blip r:embed="rId19" cstate="print">
                <a:extLst>
                  <a:ext uri="{28A0092B-C50C-407E-A947-70E740481C1C}">
                    <a14:useLocalDpi xmlns:a14="http://schemas.microsoft.com/office/drawing/2010/main" val="0"/>
                  </a:ext>
                </a:extLst>
              </a:blip>
              <a:srcRect/>
              <a:stretch>
                <a:fillRect/>
              </a:stretch>
            </p:blipFill>
            <p:spPr bwMode="auto">
              <a:xfrm>
                <a:off x="8226293" y="1698634"/>
                <a:ext cx="549119" cy="4845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54" name="Picture 53"/>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6061808" y="3405299"/>
                <a:ext cx="960289" cy="356801"/>
              </a:xfrm>
              <a:prstGeom prst="rect">
                <a:avLst/>
              </a:prstGeom>
              <a:noFill/>
              <a:ln w="9525">
                <a:noFill/>
                <a:miter lim="800000"/>
                <a:headEnd/>
                <a:tailEnd/>
              </a:ln>
              <a:extLst>
                <a:ext uri="{909E8E84-426E-40DD-AFC4-6F175D3DCCD1}">
                  <a14:hiddenFill xmlns:a14="http://schemas.microsoft.com/office/drawing/2010/main">
                    <a:solidFill>
                      <a:schemeClr val="accent1"/>
                    </a:solidFill>
                  </a14:hiddenFill>
                </a:ext>
              </a:extLst>
            </p:spPr>
          </p:pic>
          <p:pic>
            <p:nvPicPr>
              <p:cNvPr id="60" name="Picture 2" descr="https://public-registry.jbei.org/img/logo.png"/>
              <p:cNvPicPr>
                <a:picLocks noChangeAspect="1" noChangeArrowheads="1"/>
              </p:cNvPicPr>
              <p:nvPr/>
            </p:nvPicPr>
            <p:blipFill>
              <a:blip r:embed="rId21" cstate="print">
                <a:extLst>
                  <a:ext uri="{28A0092B-C50C-407E-A947-70E740481C1C}">
                    <a14:useLocalDpi xmlns:a14="http://schemas.microsoft.com/office/drawing/2010/main" val="0"/>
                  </a:ext>
                </a:extLst>
              </a:blip>
              <a:srcRect/>
              <a:stretch>
                <a:fillRect/>
              </a:stretch>
            </p:blipFill>
            <p:spPr bwMode="auto">
              <a:xfrm>
                <a:off x="6119065" y="1513447"/>
                <a:ext cx="680848" cy="300763"/>
              </a:xfrm>
              <a:prstGeom prst="rect">
                <a:avLst/>
              </a:prstGeom>
              <a:noFill/>
              <a:extLst>
                <a:ext uri="{909E8E84-426E-40DD-AFC4-6F175D3DCCD1}">
                  <a14:hiddenFill xmlns:a14="http://schemas.microsoft.com/office/drawing/2010/main">
                    <a:solidFill>
                      <a:srgbClr val="FFFFFF"/>
                    </a:solidFill>
                  </a14:hiddenFill>
                </a:ext>
              </a:extLst>
            </p:spPr>
          </p:pic>
          <p:pic>
            <p:nvPicPr>
              <p:cNvPr id="61" name="Picture 5"/>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8606164" y="2183154"/>
                <a:ext cx="485775" cy="34766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2" name="Picture 3"/>
              <p:cNvPicPr>
                <a:picLocks noChangeAspect="1" noChangeArrowheads="1"/>
              </p:cNvPicPr>
              <p:nvPr/>
            </p:nvPicPr>
            <p:blipFill>
              <a:blip r:embed="rId23" cstate="print">
                <a:extLst>
                  <a:ext uri="{28A0092B-C50C-407E-A947-70E740481C1C}">
                    <a14:useLocalDpi xmlns:a14="http://schemas.microsoft.com/office/drawing/2010/main" val="0"/>
                  </a:ext>
                </a:extLst>
              </a:blip>
              <a:srcRect/>
              <a:stretch>
                <a:fillRect/>
              </a:stretch>
            </p:blipFill>
            <p:spPr bwMode="auto">
              <a:xfrm>
                <a:off x="6061808" y="3806729"/>
                <a:ext cx="825789" cy="33031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nvGrpSpPr>
              <p:cNvPr id="63" name="Group 62"/>
              <p:cNvGrpSpPr/>
              <p:nvPr/>
            </p:nvGrpSpPr>
            <p:grpSpPr>
              <a:xfrm>
                <a:off x="707419" y="5252595"/>
                <a:ext cx="840245" cy="636425"/>
                <a:chOff x="4433015" y="4986293"/>
                <a:chExt cx="840245" cy="636425"/>
              </a:xfrm>
            </p:grpSpPr>
            <p:sp>
              <p:nvSpPr>
                <p:cNvPr id="64" name="TextBox 63"/>
                <p:cNvSpPr txBox="1"/>
                <p:nvPr/>
              </p:nvSpPr>
              <p:spPr>
                <a:xfrm>
                  <a:off x="4433015" y="4986293"/>
                  <a:ext cx="687752" cy="369332"/>
                </a:xfrm>
                <a:prstGeom prst="rect">
                  <a:avLst/>
                </a:prstGeom>
                <a:noFill/>
              </p:spPr>
              <p:txBody>
                <a:bodyPr wrap="none" rtlCol="0">
                  <a:spAutoFit/>
                </a:bodyPr>
                <a:lstStyle/>
                <a:p>
                  <a:r>
                    <a:rPr lang="en-GB" dirty="0" err="1" smtClean="0"/>
                    <a:t>BiVes</a:t>
                  </a:r>
                  <a:endParaRPr lang="en-GB" dirty="0"/>
                </a:p>
              </p:txBody>
            </p:sp>
            <p:pic>
              <p:nvPicPr>
                <p:cNvPr id="65" name="Picture 4" descr="BiVeS logo"/>
                <p:cNvPicPr>
                  <a:picLocks noChangeAspect="1" noChangeArrowheads="1"/>
                </p:cNvPicPr>
                <p:nvPr/>
              </p:nvPicPr>
              <p:blipFill>
                <a:blip r:embed="rId24" cstate="print">
                  <a:extLst>
                    <a:ext uri="{28A0092B-C50C-407E-A947-70E740481C1C}">
                      <a14:useLocalDpi xmlns:a14="http://schemas.microsoft.com/office/drawing/2010/main" val="0"/>
                    </a:ext>
                  </a:extLst>
                </a:blip>
                <a:srcRect/>
                <a:stretch>
                  <a:fillRect/>
                </a:stretch>
              </p:blipFill>
              <p:spPr bwMode="auto">
                <a:xfrm>
                  <a:off x="4823446" y="5172904"/>
                  <a:ext cx="449814" cy="449814"/>
                </a:xfrm>
                <a:prstGeom prst="rect">
                  <a:avLst/>
                </a:prstGeom>
                <a:noFill/>
                <a:extLst>
                  <a:ext uri="{909E8E84-426E-40DD-AFC4-6F175D3DCCD1}">
                    <a14:hiddenFill xmlns:a14="http://schemas.microsoft.com/office/drawing/2010/main">
                      <a:solidFill>
                        <a:srgbClr val="FFFFFF"/>
                      </a:solidFill>
                    </a14:hiddenFill>
                  </a:ext>
                </a:extLst>
              </p:spPr>
            </p:pic>
          </p:grpSp>
          <p:sp>
            <p:nvSpPr>
              <p:cNvPr id="9" name="Freeform 8"/>
              <p:cNvSpPr/>
              <p:nvPr/>
            </p:nvSpPr>
            <p:spPr>
              <a:xfrm>
                <a:off x="4493172" y="2033752"/>
                <a:ext cx="1355835" cy="677917"/>
              </a:xfrm>
              <a:custGeom>
                <a:avLst/>
                <a:gdLst>
                  <a:gd name="connsiteX0" fmla="*/ 0 w 1355835"/>
                  <a:gd name="connsiteY0" fmla="*/ 677917 h 677917"/>
                  <a:gd name="connsiteX1" fmla="*/ 457200 w 1355835"/>
                  <a:gd name="connsiteY1" fmla="*/ 189186 h 677917"/>
                  <a:gd name="connsiteX2" fmla="*/ 1355835 w 1355835"/>
                  <a:gd name="connsiteY2" fmla="*/ 0 h 677917"/>
                </a:gdLst>
                <a:ahLst/>
                <a:cxnLst>
                  <a:cxn ang="0">
                    <a:pos x="connsiteX0" y="connsiteY0"/>
                  </a:cxn>
                  <a:cxn ang="0">
                    <a:pos x="connsiteX1" y="connsiteY1"/>
                  </a:cxn>
                  <a:cxn ang="0">
                    <a:pos x="connsiteX2" y="connsiteY2"/>
                  </a:cxn>
                </a:cxnLst>
                <a:rect l="l" t="t" r="r" b="b"/>
                <a:pathLst>
                  <a:path w="1355835" h="677917">
                    <a:moveTo>
                      <a:pt x="0" y="677917"/>
                    </a:moveTo>
                    <a:cubicBezTo>
                      <a:pt x="115614" y="490044"/>
                      <a:pt x="231228" y="302172"/>
                      <a:pt x="457200" y="189186"/>
                    </a:cubicBezTo>
                    <a:cubicBezTo>
                      <a:pt x="683172" y="76200"/>
                      <a:pt x="1019503" y="38100"/>
                      <a:pt x="1355835" y="0"/>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4" name="Freeform 73"/>
              <p:cNvSpPr/>
              <p:nvPr/>
            </p:nvSpPr>
            <p:spPr>
              <a:xfrm>
                <a:off x="4493172" y="3694579"/>
                <a:ext cx="1393589" cy="378927"/>
              </a:xfrm>
              <a:custGeom>
                <a:avLst/>
                <a:gdLst>
                  <a:gd name="connsiteX0" fmla="*/ 0 w 1355835"/>
                  <a:gd name="connsiteY0" fmla="*/ 677917 h 677917"/>
                  <a:gd name="connsiteX1" fmla="*/ 457200 w 1355835"/>
                  <a:gd name="connsiteY1" fmla="*/ 189186 h 677917"/>
                  <a:gd name="connsiteX2" fmla="*/ 1355835 w 1355835"/>
                  <a:gd name="connsiteY2" fmla="*/ 0 h 677917"/>
                </a:gdLst>
                <a:ahLst/>
                <a:cxnLst>
                  <a:cxn ang="0">
                    <a:pos x="connsiteX0" y="connsiteY0"/>
                  </a:cxn>
                  <a:cxn ang="0">
                    <a:pos x="connsiteX1" y="connsiteY1"/>
                  </a:cxn>
                  <a:cxn ang="0">
                    <a:pos x="connsiteX2" y="connsiteY2"/>
                  </a:cxn>
                </a:cxnLst>
                <a:rect l="l" t="t" r="r" b="b"/>
                <a:pathLst>
                  <a:path w="1355835" h="677917">
                    <a:moveTo>
                      <a:pt x="0" y="677917"/>
                    </a:moveTo>
                    <a:cubicBezTo>
                      <a:pt x="115614" y="490044"/>
                      <a:pt x="231228" y="302172"/>
                      <a:pt x="457200" y="189186"/>
                    </a:cubicBezTo>
                    <a:cubicBezTo>
                      <a:pt x="683172" y="76200"/>
                      <a:pt x="1019503" y="38100"/>
                      <a:pt x="1355835" y="0"/>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75" name="Picture 2"/>
              <p:cNvPicPr>
                <a:picLocks noChangeAspect="1" noChangeArrowheads="1"/>
              </p:cNvPicPr>
              <p:nvPr/>
            </p:nvPicPr>
            <p:blipFill>
              <a:blip r:embed="rId19" cstate="print">
                <a:extLst>
                  <a:ext uri="{28A0092B-C50C-407E-A947-70E740481C1C}">
                    <a14:useLocalDpi xmlns:a14="http://schemas.microsoft.com/office/drawing/2010/main" val="0"/>
                  </a:ext>
                </a:extLst>
              </a:blip>
              <a:srcRect/>
              <a:stretch>
                <a:fillRect/>
              </a:stretch>
            </p:blipFill>
            <p:spPr bwMode="auto">
              <a:xfrm>
                <a:off x="1718625" y="5184923"/>
                <a:ext cx="549119" cy="4845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76" name="Freeform 75"/>
              <p:cNvSpPr/>
              <p:nvPr/>
            </p:nvSpPr>
            <p:spPr>
              <a:xfrm rot="18122408" flipH="1">
                <a:off x="2294220" y="4194437"/>
                <a:ext cx="1263974" cy="677917"/>
              </a:xfrm>
              <a:custGeom>
                <a:avLst/>
                <a:gdLst>
                  <a:gd name="connsiteX0" fmla="*/ 0 w 1355835"/>
                  <a:gd name="connsiteY0" fmla="*/ 677917 h 677917"/>
                  <a:gd name="connsiteX1" fmla="*/ 457200 w 1355835"/>
                  <a:gd name="connsiteY1" fmla="*/ 189186 h 677917"/>
                  <a:gd name="connsiteX2" fmla="*/ 1355835 w 1355835"/>
                  <a:gd name="connsiteY2" fmla="*/ 0 h 677917"/>
                </a:gdLst>
                <a:ahLst/>
                <a:cxnLst>
                  <a:cxn ang="0">
                    <a:pos x="connsiteX0" y="connsiteY0"/>
                  </a:cxn>
                  <a:cxn ang="0">
                    <a:pos x="connsiteX1" y="connsiteY1"/>
                  </a:cxn>
                  <a:cxn ang="0">
                    <a:pos x="connsiteX2" y="connsiteY2"/>
                  </a:cxn>
                </a:cxnLst>
                <a:rect l="l" t="t" r="r" b="b"/>
                <a:pathLst>
                  <a:path w="1355835" h="677917">
                    <a:moveTo>
                      <a:pt x="0" y="677917"/>
                    </a:moveTo>
                    <a:cubicBezTo>
                      <a:pt x="115614" y="490044"/>
                      <a:pt x="231228" y="302172"/>
                      <a:pt x="457200" y="189186"/>
                    </a:cubicBezTo>
                    <a:cubicBezTo>
                      <a:pt x="683172" y="76200"/>
                      <a:pt x="1019503" y="38100"/>
                      <a:pt x="1355835" y="0"/>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9" name="Freeform 78"/>
              <p:cNvSpPr/>
              <p:nvPr/>
            </p:nvSpPr>
            <p:spPr>
              <a:xfrm rot="15098120" flipH="1">
                <a:off x="2976897" y="4820488"/>
                <a:ext cx="1088564" cy="677917"/>
              </a:xfrm>
              <a:custGeom>
                <a:avLst/>
                <a:gdLst>
                  <a:gd name="connsiteX0" fmla="*/ 0 w 1355835"/>
                  <a:gd name="connsiteY0" fmla="*/ 677917 h 677917"/>
                  <a:gd name="connsiteX1" fmla="*/ 457200 w 1355835"/>
                  <a:gd name="connsiteY1" fmla="*/ 189186 h 677917"/>
                  <a:gd name="connsiteX2" fmla="*/ 1355835 w 1355835"/>
                  <a:gd name="connsiteY2" fmla="*/ 0 h 677917"/>
                </a:gdLst>
                <a:ahLst/>
                <a:cxnLst>
                  <a:cxn ang="0">
                    <a:pos x="connsiteX0" y="connsiteY0"/>
                  </a:cxn>
                  <a:cxn ang="0">
                    <a:pos x="connsiteX1" y="connsiteY1"/>
                  </a:cxn>
                  <a:cxn ang="0">
                    <a:pos x="connsiteX2" y="connsiteY2"/>
                  </a:cxn>
                </a:cxnLst>
                <a:rect l="l" t="t" r="r" b="b"/>
                <a:pathLst>
                  <a:path w="1355835" h="677917">
                    <a:moveTo>
                      <a:pt x="0" y="677917"/>
                    </a:moveTo>
                    <a:cubicBezTo>
                      <a:pt x="115614" y="490044"/>
                      <a:pt x="231228" y="302172"/>
                      <a:pt x="457200" y="189186"/>
                    </a:cubicBezTo>
                    <a:cubicBezTo>
                      <a:pt x="683172" y="76200"/>
                      <a:pt x="1019503" y="38100"/>
                      <a:pt x="1355835" y="0"/>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80" name="AutoShape 8"/>
              <p:cNvSpPr>
                <a:spLocks noChangeArrowheads="1"/>
              </p:cNvSpPr>
              <p:nvPr/>
            </p:nvSpPr>
            <p:spPr bwMode="auto">
              <a:xfrm>
                <a:off x="3232288" y="6085389"/>
                <a:ext cx="689501" cy="646986"/>
              </a:xfrm>
              <a:prstGeom prst="roundRect">
                <a:avLst>
                  <a:gd name="adj" fmla="val 16667"/>
                </a:avLst>
              </a:prstGeom>
              <a:solidFill>
                <a:schemeClr val="tx2"/>
              </a:solidFill>
              <a:ln>
                <a:noFill/>
              </a:ln>
              <a:effectLs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smtClean="0">
                    <a:solidFill>
                      <a:schemeClr val="bg1"/>
                    </a:solidFill>
                    <a:cs typeface="Courier New" pitchFamily="49" charset="0"/>
                  </a:rPr>
                  <a:t>Data</a:t>
                </a:r>
              </a:p>
              <a:p>
                <a:pPr eaLnBrk="1" hangingPunct="1">
                  <a:spcBef>
                    <a:spcPct val="0"/>
                  </a:spcBef>
                  <a:buFontTx/>
                  <a:buNone/>
                </a:pPr>
                <a:r>
                  <a:rPr lang="en-GB" altLang="en-US" sz="1600" b="1" dirty="0" smtClean="0">
                    <a:solidFill>
                      <a:schemeClr val="bg1"/>
                    </a:solidFill>
                    <a:cs typeface="Courier New" pitchFamily="49" charset="0"/>
                  </a:rPr>
                  <a:t>tools</a:t>
                </a:r>
                <a:endParaRPr lang="en-GB" altLang="en-US" sz="1600" b="1" dirty="0">
                  <a:solidFill>
                    <a:schemeClr val="bg1"/>
                  </a:solidFill>
                  <a:cs typeface="Courier New" pitchFamily="49" charset="0"/>
                </a:endParaRPr>
              </a:p>
            </p:txBody>
          </p:sp>
          <p:sp>
            <p:nvSpPr>
              <p:cNvPr id="11" name="Freeform 10"/>
              <p:cNvSpPr/>
              <p:nvPr/>
            </p:nvSpPr>
            <p:spPr>
              <a:xfrm>
                <a:off x="4445876" y="4776952"/>
                <a:ext cx="693683" cy="583324"/>
              </a:xfrm>
              <a:custGeom>
                <a:avLst/>
                <a:gdLst>
                  <a:gd name="connsiteX0" fmla="*/ 0 w 693683"/>
                  <a:gd name="connsiteY0" fmla="*/ 0 h 583324"/>
                  <a:gd name="connsiteX1" fmla="*/ 504496 w 693683"/>
                  <a:gd name="connsiteY1" fmla="*/ 236482 h 583324"/>
                  <a:gd name="connsiteX2" fmla="*/ 693683 w 693683"/>
                  <a:gd name="connsiteY2" fmla="*/ 583324 h 583324"/>
                </a:gdLst>
                <a:ahLst/>
                <a:cxnLst>
                  <a:cxn ang="0">
                    <a:pos x="connsiteX0" y="connsiteY0"/>
                  </a:cxn>
                  <a:cxn ang="0">
                    <a:pos x="connsiteX1" y="connsiteY1"/>
                  </a:cxn>
                  <a:cxn ang="0">
                    <a:pos x="connsiteX2" y="connsiteY2"/>
                  </a:cxn>
                </a:cxnLst>
                <a:rect l="l" t="t" r="r" b="b"/>
                <a:pathLst>
                  <a:path w="693683" h="583324">
                    <a:moveTo>
                      <a:pt x="0" y="0"/>
                    </a:moveTo>
                    <a:cubicBezTo>
                      <a:pt x="194441" y="69630"/>
                      <a:pt x="388882" y="139261"/>
                      <a:pt x="504496" y="236482"/>
                    </a:cubicBezTo>
                    <a:cubicBezTo>
                      <a:pt x="620110" y="333703"/>
                      <a:pt x="656896" y="458513"/>
                      <a:pt x="693683" y="583324"/>
                    </a:cubicBezTo>
                  </a:path>
                </a:pathLst>
              </a:custGeom>
              <a:noFill/>
              <a:ln>
                <a:headEnd type="none" w="med" len="med"/>
                <a:tailEnd type="arrow"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16386" name="Picture 2"/>
            <p:cNvPicPr>
              <a:picLocks noChangeAspect="1" noChangeArrowheads="1"/>
            </p:cNvPicPr>
            <p:nvPr/>
          </p:nvPicPr>
          <p:blipFill>
            <a:blip r:embed="rId25" cstate="print">
              <a:extLst>
                <a:ext uri="{28A0092B-C50C-407E-A947-70E740481C1C}">
                  <a14:useLocalDpi xmlns:a14="http://schemas.microsoft.com/office/drawing/2010/main" val="0"/>
                </a:ext>
              </a:extLst>
            </a:blip>
            <a:srcRect/>
            <a:stretch>
              <a:fillRect/>
            </a:stretch>
          </p:blipFill>
          <p:spPr bwMode="auto">
            <a:xfrm>
              <a:off x="3198457" y="5809916"/>
              <a:ext cx="1027974" cy="2681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86" name="Picture 3"/>
            <p:cNvPicPr>
              <a:picLocks noChangeAspect="1" noChangeArrowheads="1"/>
            </p:cNvPicPr>
            <p:nvPr/>
          </p:nvPicPr>
          <p:blipFill>
            <a:blip r:embed="rId26" cstate="print">
              <a:extLst>
                <a:ext uri="{28A0092B-C50C-407E-A947-70E740481C1C}">
                  <a14:useLocalDpi xmlns:a14="http://schemas.microsoft.com/office/drawing/2010/main" val="0"/>
                </a:ext>
              </a:extLst>
            </a:blip>
            <a:srcRect/>
            <a:stretch>
              <a:fillRect/>
            </a:stretch>
          </p:blipFill>
          <p:spPr bwMode="auto">
            <a:xfrm>
              <a:off x="1835696" y="5708183"/>
              <a:ext cx="577084" cy="32753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spTree>
    <p:extLst>
      <p:ext uri="{BB962C8B-B14F-4D97-AF65-F5344CB8AC3E}">
        <p14:creationId xmlns:p14="http://schemas.microsoft.com/office/powerpoint/2010/main" val="363348755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638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4320" name="Text Box 16"/>
          <p:cNvSpPr txBox="1">
            <a:spLocks noChangeArrowheads="1"/>
          </p:cNvSpPr>
          <p:nvPr/>
        </p:nvSpPr>
        <p:spPr bwMode="auto">
          <a:xfrm>
            <a:off x="5831110" y="2492896"/>
            <a:ext cx="3277394" cy="175432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endParaRPr lang="en-GB" altLang="en-US" sz="3600" dirty="0" smtClean="0">
              <a:latin typeface="Corbel" panose="020B0503020204020204" pitchFamily="34" charset="0"/>
            </a:endParaRPr>
          </a:p>
          <a:p>
            <a:endParaRPr lang="en-GB" altLang="en-US" sz="3600" dirty="0">
              <a:latin typeface="Corbel" panose="020B0503020204020204" pitchFamily="34" charset="0"/>
            </a:endParaRPr>
          </a:p>
          <a:p>
            <a:endParaRPr lang="en-GB" altLang="en-US" sz="3600" dirty="0" smtClean="0">
              <a:latin typeface="Corbel" panose="020B0503020204020204" pitchFamily="34" charset="0"/>
            </a:endParaRPr>
          </a:p>
        </p:txBody>
      </p:sp>
      <p:pic>
        <p:nvPicPr>
          <p:cNvPr id="26" name="Picture 6" descr="http://sabiork.h-its.org/datainput/images/SABIO-RK_150px.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359474" y="2334276"/>
            <a:ext cx="1060398" cy="561137"/>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7" name="Picture 12" descr="http://www.mcisb.org/resources/PrideWizard/images/pride.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238234" y="2370444"/>
            <a:ext cx="919588" cy="637591"/>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8" name="Picture 10" descr="https://c1.staticflickr.com/3/2504/4098627390_359eda45f4.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432797" y="2924944"/>
            <a:ext cx="1017668" cy="696586"/>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9" name="Picture 2" descr="http://www.ebi.ac.uk/biomodels/icons/BioModels_Database_logo_small.pn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79512" y="2334276"/>
            <a:ext cx="894155" cy="921750"/>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31" name="Bild 22"/>
          <p:cNvPicPr>
            <a:picLocks noChangeAspect="1"/>
          </p:cNvPicPr>
          <p:nvPr/>
        </p:nvPicPr>
        <p:blipFill>
          <a:blip r:embed="rId7"/>
          <a:stretch>
            <a:fillRect/>
          </a:stretch>
        </p:blipFill>
        <p:spPr>
          <a:xfrm>
            <a:off x="580262" y="5661248"/>
            <a:ext cx="546045" cy="669154"/>
          </a:xfrm>
          <a:prstGeom prst="rect">
            <a:avLst/>
          </a:prstGeom>
        </p:spPr>
      </p:pic>
      <p:pic>
        <p:nvPicPr>
          <p:cNvPr id="32" name="Bild 23"/>
          <p:cNvPicPr>
            <a:picLocks noChangeAspect="1"/>
          </p:cNvPicPr>
          <p:nvPr/>
        </p:nvPicPr>
        <p:blipFill>
          <a:blip r:embed="rId8"/>
          <a:stretch>
            <a:fillRect/>
          </a:stretch>
        </p:blipFill>
        <p:spPr>
          <a:xfrm>
            <a:off x="1259632" y="5733256"/>
            <a:ext cx="407300" cy="410723"/>
          </a:xfrm>
          <a:prstGeom prst="rect">
            <a:avLst/>
          </a:prstGeom>
        </p:spPr>
      </p:pic>
      <p:pic>
        <p:nvPicPr>
          <p:cNvPr id="33" name="Bild 24"/>
          <p:cNvPicPr>
            <a:picLocks noChangeAspect="1"/>
          </p:cNvPicPr>
          <p:nvPr/>
        </p:nvPicPr>
        <p:blipFill>
          <a:blip r:embed="rId9"/>
          <a:stretch>
            <a:fillRect/>
          </a:stretch>
        </p:blipFill>
        <p:spPr>
          <a:xfrm>
            <a:off x="1809027" y="5685443"/>
            <a:ext cx="697590" cy="523193"/>
          </a:xfrm>
          <a:prstGeom prst="rect">
            <a:avLst/>
          </a:prstGeom>
        </p:spPr>
      </p:pic>
      <p:pic>
        <p:nvPicPr>
          <p:cNvPr id="35" name="Bild 28"/>
          <p:cNvPicPr>
            <a:picLocks noChangeAspect="1"/>
          </p:cNvPicPr>
          <p:nvPr/>
        </p:nvPicPr>
        <p:blipFill>
          <a:blip r:embed="rId10"/>
          <a:stretch>
            <a:fillRect/>
          </a:stretch>
        </p:blipFill>
        <p:spPr>
          <a:xfrm>
            <a:off x="396996" y="5013151"/>
            <a:ext cx="1630001" cy="590353"/>
          </a:xfrm>
          <a:prstGeom prst="rect">
            <a:avLst/>
          </a:prstGeom>
        </p:spPr>
      </p:pic>
      <p:pic>
        <p:nvPicPr>
          <p:cNvPr id="36" name="Bild 44"/>
          <p:cNvPicPr>
            <a:picLocks noChangeAspect="1"/>
          </p:cNvPicPr>
          <p:nvPr/>
        </p:nvPicPr>
        <p:blipFill>
          <a:blip r:embed="rId11"/>
          <a:stretch>
            <a:fillRect/>
          </a:stretch>
        </p:blipFill>
        <p:spPr>
          <a:xfrm>
            <a:off x="2191107" y="3399296"/>
            <a:ext cx="1125889" cy="490989"/>
          </a:xfrm>
          <a:prstGeom prst="rect">
            <a:avLst/>
          </a:prstGeom>
        </p:spPr>
      </p:pic>
      <p:pic>
        <p:nvPicPr>
          <p:cNvPr id="37" name="Bild 35"/>
          <p:cNvPicPr>
            <a:picLocks noChangeAspect="1"/>
          </p:cNvPicPr>
          <p:nvPr/>
        </p:nvPicPr>
        <p:blipFill>
          <a:blip r:embed="rId12"/>
          <a:stretch>
            <a:fillRect/>
          </a:stretch>
        </p:blipFill>
        <p:spPr>
          <a:xfrm>
            <a:off x="942165" y="2942348"/>
            <a:ext cx="592137" cy="592137"/>
          </a:xfrm>
          <a:prstGeom prst="rect">
            <a:avLst/>
          </a:prstGeom>
        </p:spPr>
      </p:pic>
      <p:pic>
        <p:nvPicPr>
          <p:cNvPr id="38" name="Bild 36"/>
          <p:cNvPicPr>
            <a:picLocks noChangeAspect="1"/>
          </p:cNvPicPr>
          <p:nvPr/>
        </p:nvPicPr>
        <p:blipFill>
          <a:blip r:embed="rId13"/>
          <a:stretch>
            <a:fillRect/>
          </a:stretch>
        </p:blipFill>
        <p:spPr>
          <a:xfrm>
            <a:off x="3403799" y="2671155"/>
            <a:ext cx="592137" cy="592137"/>
          </a:xfrm>
          <a:prstGeom prst="rect">
            <a:avLst/>
          </a:prstGeom>
        </p:spPr>
      </p:pic>
      <p:pic>
        <p:nvPicPr>
          <p:cNvPr id="39" name="Bild 38"/>
          <p:cNvPicPr>
            <a:picLocks noChangeAspect="1"/>
          </p:cNvPicPr>
          <p:nvPr/>
        </p:nvPicPr>
        <p:blipFill>
          <a:blip r:embed="rId14"/>
          <a:stretch>
            <a:fillRect/>
          </a:stretch>
        </p:blipFill>
        <p:spPr>
          <a:xfrm>
            <a:off x="482363" y="3534485"/>
            <a:ext cx="1459268" cy="323009"/>
          </a:xfrm>
          <a:prstGeom prst="rect">
            <a:avLst/>
          </a:prstGeom>
        </p:spPr>
      </p:pic>
      <p:sp>
        <p:nvSpPr>
          <p:cNvPr id="3" name="Rectangle 2"/>
          <p:cNvSpPr/>
          <p:nvPr/>
        </p:nvSpPr>
        <p:spPr>
          <a:xfrm>
            <a:off x="203868" y="1681644"/>
            <a:ext cx="3516732" cy="523220"/>
          </a:xfrm>
          <a:prstGeom prst="rect">
            <a:avLst/>
          </a:prstGeom>
          <a:solidFill>
            <a:schemeClr val="tx2"/>
          </a:solidFill>
        </p:spPr>
        <p:txBody>
          <a:bodyPr wrap="none">
            <a:spAutoFit/>
          </a:bodyPr>
          <a:lstStyle/>
          <a:p>
            <a:r>
              <a:rPr lang="en-GB" altLang="en-US" sz="2800" dirty="0" smtClean="0">
                <a:solidFill>
                  <a:schemeClr val="bg1"/>
                </a:solidFill>
                <a:latin typeface="Corbel" panose="020B0503020204020204" pitchFamily="34" charset="0"/>
              </a:rPr>
              <a:t>Specialist Repositories</a:t>
            </a:r>
            <a:endParaRPr lang="en-GB" altLang="en-US" sz="2800" dirty="0">
              <a:solidFill>
                <a:schemeClr val="bg1"/>
              </a:solidFill>
              <a:latin typeface="Corbel" panose="020B0503020204020204" pitchFamily="34" charset="0"/>
            </a:endParaRPr>
          </a:p>
        </p:txBody>
      </p:sp>
      <p:sp>
        <p:nvSpPr>
          <p:cNvPr id="4" name="Rectangle 3"/>
          <p:cNvSpPr/>
          <p:nvPr/>
        </p:nvSpPr>
        <p:spPr>
          <a:xfrm>
            <a:off x="179512" y="4489956"/>
            <a:ext cx="3504486" cy="523220"/>
          </a:xfrm>
          <a:prstGeom prst="rect">
            <a:avLst/>
          </a:prstGeom>
          <a:solidFill>
            <a:schemeClr val="tx2"/>
          </a:solidFill>
        </p:spPr>
        <p:txBody>
          <a:bodyPr wrap="none">
            <a:spAutoFit/>
          </a:bodyPr>
          <a:lstStyle/>
          <a:p>
            <a:r>
              <a:rPr lang="en-GB" altLang="en-US" sz="2800" dirty="0" smtClean="0">
                <a:solidFill>
                  <a:schemeClr val="bg1"/>
                </a:solidFill>
                <a:latin typeface="Corbel" panose="020B0503020204020204" pitchFamily="34" charset="0"/>
              </a:rPr>
              <a:t>General archives            </a:t>
            </a:r>
            <a:endParaRPr lang="en-GB" altLang="en-US" sz="2800" dirty="0">
              <a:solidFill>
                <a:schemeClr val="bg1"/>
              </a:solidFill>
              <a:latin typeface="Corbel" panose="020B0503020204020204" pitchFamily="34" charset="0"/>
            </a:endParaRPr>
          </a:p>
        </p:txBody>
      </p:sp>
      <p:pic>
        <p:nvPicPr>
          <p:cNvPr id="49" name="Picture 2" descr="Macintosh HD:Users:nataliestanford:Dropbox:ISBEWP2_Workspace:SurveyResults:ISBEGraphs:Chart_Q4_140121.png"/>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4211960" y="1624608"/>
            <a:ext cx="4016468" cy="4993826"/>
          </a:xfrm>
          <a:prstGeom prst="rect">
            <a:avLst/>
          </a:prstGeom>
          <a:noFill/>
          <a:ln>
            <a:solidFill>
              <a:schemeClr val="bg1">
                <a:lumMod val="65000"/>
              </a:schemeClr>
            </a:solidFill>
          </a:ln>
          <a:extLst>
            <a:ext uri="{909E8E84-426E-40DD-AFC4-6F175D3DCCD1}">
              <a14:hiddenFill xmlns:a14="http://schemas.microsoft.com/office/drawing/2010/main">
                <a:solidFill>
                  <a:srgbClr val="FFFFFF"/>
                </a:solidFill>
              </a14:hiddenFill>
            </a:ext>
          </a:extLst>
        </p:spPr>
      </p:pic>
      <p:sp>
        <p:nvSpPr>
          <p:cNvPr id="21" name="Title 4"/>
          <p:cNvSpPr txBox="1">
            <a:spLocks/>
          </p:cNvSpPr>
          <p:nvPr/>
        </p:nvSpPr>
        <p:spPr>
          <a:xfrm>
            <a:off x="144016" y="188640"/>
            <a:ext cx="8244408" cy="706090"/>
          </a:xfrm>
          <a:prstGeom prst="rect">
            <a:avLst/>
          </a:prstGeom>
        </p:spPr>
        <p:txBody>
          <a:bodyPr/>
          <a:lstStyle>
            <a:lvl1pPr algn="ctr" defTabSz="457200" rtl="0" eaLnBrk="0" fontAlgn="base" hangingPunct="0">
              <a:spcBef>
                <a:spcPct val="0"/>
              </a:spcBef>
              <a:spcAft>
                <a:spcPct val="0"/>
              </a:spcAft>
              <a:defRPr sz="4400" kern="1200">
                <a:solidFill>
                  <a:schemeClr val="tx1"/>
                </a:solidFill>
                <a:latin typeface="+mj-lt"/>
                <a:ea typeface="+mj-ea"/>
                <a:cs typeface="+mj-cs"/>
              </a:defRPr>
            </a:lvl1pPr>
            <a:lvl2pPr algn="ctr" defTabSz="457200" rtl="0" eaLnBrk="0" fontAlgn="base" hangingPunct="0">
              <a:spcBef>
                <a:spcPct val="0"/>
              </a:spcBef>
              <a:spcAft>
                <a:spcPct val="0"/>
              </a:spcAft>
              <a:defRPr sz="4400">
                <a:solidFill>
                  <a:schemeClr val="tx1"/>
                </a:solidFill>
                <a:latin typeface="Calibri" pitchFamily="34" charset="0"/>
              </a:defRPr>
            </a:lvl2pPr>
            <a:lvl3pPr algn="ctr" defTabSz="457200" rtl="0" eaLnBrk="0" fontAlgn="base" hangingPunct="0">
              <a:spcBef>
                <a:spcPct val="0"/>
              </a:spcBef>
              <a:spcAft>
                <a:spcPct val="0"/>
              </a:spcAft>
              <a:defRPr sz="4400">
                <a:solidFill>
                  <a:schemeClr val="tx1"/>
                </a:solidFill>
                <a:latin typeface="Calibri" pitchFamily="34" charset="0"/>
              </a:defRPr>
            </a:lvl3pPr>
            <a:lvl4pPr algn="ctr" defTabSz="457200" rtl="0" eaLnBrk="0" fontAlgn="base" hangingPunct="0">
              <a:spcBef>
                <a:spcPct val="0"/>
              </a:spcBef>
              <a:spcAft>
                <a:spcPct val="0"/>
              </a:spcAft>
              <a:defRPr sz="4400">
                <a:solidFill>
                  <a:schemeClr val="tx1"/>
                </a:solidFill>
                <a:latin typeface="Calibri" pitchFamily="34" charset="0"/>
              </a:defRPr>
            </a:lvl4pPr>
            <a:lvl5pPr algn="ctr" defTabSz="457200" rtl="0" eaLnBrk="0" fontAlgn="base" hangingPunct="0">
              <a:spcBef>
                <a:spcPct val="0"/>
              </a:spcBef>
              <a:spcAft>
                <a:spcPct val="0"/>
              </a:spcAft>
              <a:defRPr sz="4400">
                <a:solidFill>
                  <a:schemeClr val="tx1"/>
                </a:solidFill>
                <a:latin typeface="Calibri" pitchFamily="34" charset="0"/>
              </a:defRPr>
            </a:lvl5pPr>
            <a:lvl6pPr marL="457200" algn="ctr" defTabSz="457200" rtl="0" fontAlgn="base">
              <a:spcBef>
                <a:spcPct val="0"/>
              </a:spcBef>
              <a:spcAft>
                <a:spcPct val="0"/>
              </a:spcAft>
              <a:defRPr sz="4400">
                <a:solidFill>
                  <a:schemeClr val="tx1"/>
                </a:solidFill>
                <a:latin typeface="Calibri" pitchFamily="34" charset="0"/>
              </a:defRPr>
            </a:lvl6pPr>
            <a:lvl7pPr marL="914400" algn="ctr" defTabSz="457200" rtl="0" fontAlgn="base">
              <a:spcBef>
                <a:spcPct val="0"/>
              </a:spcBef>
              <a:spcAft>
                <a:spcPct val="0"/>
              </a:spcAft>
              <a:defRPr sz="4400">
                <a:solidFill>
                  <a:schemeClr val="tx1"/>
                </a:solidFill>
                <a:latin typeface="Calibri" pitchFamily="34" charset="0"/>
              </a:defRPr>
            </a:lvl7pPr>
            <a:lvl8pPr marL="1371600" algn="ctr" defTabSz="457200" rtl="0" fontAlgn="base">
              <a:spcBef>
                <a:spcPct val="0"/>
              </a:spcBef>
              <a:spcAft>
                <a:spcPct val="0"/>
              </a:spcAft>
              <a:defRPr sz="4400">
                <a:solidFill>
                  <a:schemeClr val="tx1"/>
                </a:solidFill>
                <a:latin typeface="Calibri" pitchFamily="34" charset="0"/>
              </a:defRPr>
            </a:lvl8pPr>
            <a:lvl9pPr marL="1828800" algn="ctr" defTabSz="457200" rtl="0" fontAlgn="base">
              <a:spcBef>
                <a:spcPct val="0"/>
              </a:spcBef>
              <a:spcAft>
                <a:spcPct val="0"/>
              </a:spcAft>
              <a:defRPr sz="4400">
                <a:solidFill>
                  <a:schemeClr val="tx1"/>
                </a:solidFill>
                <a:latin typeface="Calibri" pitchFamily="34" charset="0"/>
              </a:defRPr>
            </a:lvl9pPr>
          </a:lstStyle>
          <a:p>
            <a:pPr algn="l"/>
            <a:r>
              <a:rPr lang="en-GB" sz="4000" dirty="0" smtClean="0">
                <a:solidFill>
                  <a:schemeClr val="bg1"/>
                </a:solidFill>
                <a:latin typeface="Corbel" panose="020B0503020204020204" pitchFamily="34" charset="0"/>
              </a:rPr>
              <a:t>Exploiting Public Repositories</a:t>
            </a:r>
            <a:endParaRPr lang="en-GB" sz="4000" dirty="0">
              <a:solidFill>
                <a:schemeClr val="bg1"/>
              </a:solidFill>
              <a:latin typeface="Corbel" panose="020B0503020204020204" pitchFamily="34" charset="0"/>
            </a:endParaRPr>
          </a:p>
        </p:txBody>
      </p:sp>
      <p:pic>
        <p:nvPicPr>
          <p:cNvPr id="23" name="Picture 102" descr="ANd9GcR_hsfkWAvxnGtLikCEL-A3I4_CweR8chbBkWvL0Dcmdv5YTO_VFg"/>
          <p:cNvPicPr>
            <a:picLocks noChangeAspect="1" noChangeArrowheads="1"/>
          </p:cNvPicPr>
          <p:nvPr/>
        </p:nvPicPr>
        <p:blipFill>
          <a:blip r:embed="rId16" cstate="print">
            <a:extLst>
              <a:ext uri="{28A0092B-C50C-407E-A947-70E740481C1C}">
                <a14:useLocalDpi xmlns:a14="http://schemas.microsoft.com/office/drawing/2010/main" val="0"/>
              </a:ext>
            </a:extLst>
          </a:blip>
          <a:srcRect/>
          <a:stretch>
            <a:fillRect/>
          </a:stretch>
        </p:blipFill>
        <p:spPr bwMode="auto">
          <a:xfrm>
            <a:off x="2106352" y="5084392"/>
            <a:ext cx="1295400" cy="519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2" name="Picture 3" descr="Macintosh HD:Users:nataliestanford:Dropbox:ISBEWP2_Workspace:SurveyResults:ISBEGraphs:Chart_Q5_140121.png"/>
          <p:cNvPicPr>
            <a:picLocks noChangeAspect="1" noChangeArrowheads="1"/>
          </p:cNvPicPr>
          <p:nvPr/>
        </p:nvPicPr>
        <p:blipFill rotWithShape="1">
          <a:blip r:embed="rId17">
            <a:extLst>
              <a:ext uri="{28A0092B-C50C-407E-A947-70E740481C1C}">
                <a14:useLocalDpi xmlns:a14="http://schemas.microsoft.com/office/drawing/2010/main" val="0"/>
              </a:ext>
            </a:extLst>
          </a:blip>
          <a:srcRect l="5292"/>
          <a:stretch/>
        </p:blipFill>
        <p:spPr bwMode="auto">
          <a:xfrm>
            <a:off x="6220194" y="2370444"/>
            <a:ext cx="2596920" cy="3080290"/>
          </a:xfrm>
          <a:prstGeom prst="rect">
            <a:avLst/>
          </a:prstGeom>
          <a:noFill/>
          <a:ln>
            <a:solidFill>
              <a:schemeClr val="bg1">
                <a:lumMod val="65000"/>
              </a:schemeClr>
            </a:solidFill>
          </a:ln>
          <a:extLst>
            <a:ext uri="{909E8E84-426E-40DD-AFC4-6F175D3DCCD1}">
              <a14:hiddenFill xmlns:a14="http://schemas.microsoft.com/office/drawing/2010/main">
                <a:solidFill>
                  <a:srgbClr val="FFFFFF"/>
                </a:solidFill>
              </a14:hiddenFill>
            </a:ext>
          </a:extLst>
        </p:spPr>
      </p:pic>
      <p:pic>
        <p:nvPicPr>
          <p:cNvPr id="24" name="Picture 2"/>
          <p:cNvPicPr>
            <a:picLocks noChangeAspect="1" noChangeArrowheads="1"/>
          </p:cNvPicPr>
          <p:nvPr/>
        </p:nvPicPr>
        <p:blipFill>
          <a:blip r:embed="rId18" cstate="print">
            <a:extLst>
              <a:ext uri="{28A0092B-C50C-407E-A947-70E740481C1C}">
                <a14:useLocalDpi xmlns:a14="http://schemas.microsoft.com/office/drawing/2010/main" val="0"/>
              </a:ext>
            </a:extLst>
          </a:blip>
          <a:srcRect/>
          <a:stretch>
            <a:fillRect/>
          </a:stretch>
        </p:blipFill>
        <p:spPr bwMode="auto">
          <a:xfrm>
            <a:off x="3319941" y="3325234"/>
            <a:ext cx="549119" cy="4845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52631102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6868" name="Group 4"/>
          <p:cNvGrpSpPr>
            <a:grpSpLocks/>
          </p:cNvGrpSpPr>
          <p:nvPr/>
        </p:nvGrpSpPr>
        <p:grpSpPr bwMode="auto">
          <a:xfrm>
            <a:off x="0" y="1412776"/>
            <a:ext cx="5902722" cy="4341155"/>
            <a:chOff x="152400" y="533400"/>
            <a:chExt cx="8837866" cy="4452683"/>
          </a:xfrm>
        </p:grpSpPr>
        <p:pic>
          <p:nvPicPr>
            <p:cNvPr id="36871" name="Picture 1"/>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52400" y="533400"/>
              <a:ext cx="6519428" cy="29706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6872" name="Picture 2"/>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3886200" y="2971800"/>
              <a:ext cx="5104066" cy="201428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pic>
        <p:nvPicPr>
          <p:cNvPr id="36866" name="Picture 5"/>
          <p:cNvPicPr>
            <a:picLocks noChangeAspect="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6012160" y="1503784"/>
            <a:ext cx="2933696" cy="3303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6867" name="Picture 3"/>
          <p:cNvPicPr>
            <a:picLocks noChangeAspect="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177677" y="1700808"/>
            <a:ext cx="3128963" cy="425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6869" name="Picture 7"/>
          <p:cNvPicPr>
            <a:picLocks noChangeAspect="1"/>
          </p:cNvPicPr>
          <p:nvPr/>
        </p:nvPicPr>
        <p:blipFill>
          <a:blip r:embed="rId7">
            <a:extLst>
              <a:ext uri="{28A0092B-C50C-407E-A947-70E740481C1C}">
                <a14:useLocalDpi xmlns:a14="http://schemas.microsoft.com/office/drawing/2010/main" val="0"/>
              </a:ext>
            </a:extLst>
          </a:blip>
          <a:srcRect/>
          <a:stretch>
            <a:fillRect/>
          </a:stretch>
        </p:blipFill>
        <p:spPr bwMode="auto">
          <a:xfrm>
            <a:off x="3491880" y="3155615"/>
            <a:ext cx="3343275" cy="666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6870" name="Title 1"/>
          <p:cNvSpPr>
            <a:spLocks noGrp="1"/>
          </p:cNvSpPr>
          <p:nvPr>
            <p:ph type="title"/>
          </p:nvPr>
        </p:nvSpPr>
        <p:spPr>
          <a:xfrm>
            <a:off x="76200" y="0"/>
            <a:ext cx="8024192" cy="1484784"/>
          </a:xfrm>
        </p:spPr>
        <p:txBody>
          <a:bodyPr>
            <a:normAutofit/>
          </a:bodyPr>
          <a:lstStyle/>
          <a:p>
            <a:r>
              <a:rPr lang="en-US" altLang="en-US" dirty="0" smtClean="0"/>
              <a:t>In the works…browse and export</a:t>
            </a:r>
            <a:endParaRPr lang="en-US" altLang="en-US" sz="3600" dirty="0" smtClean="0"/>
          </a:p>
        </p:txBody>
      </p:sp>
      <p:sp>
        <p:nvSpPr>
          <p:cNvPr id="2" name="Rectangle 1"/>
          <p:cNvSpPr/>
          <p:nvPr/>
        </p:nvSpPr>
        <p:spPr>
          <a:xfrm>
            <a:off x="86370" y="5715253"/>
            <a:ext cx="4461478" cy="954107"/>
          </a:xfrm>
          <a:prstGeom prst="rect">
            <a:avLst/>
          </a:prstGeom>
          <a:solidFill>
            <a:schemeClr val="tx2"/>
          </a:solidFill>
        </p:spPr>
        <p:txBody>
          <a:bodyPr wrap="none">
            <a:spAutoFit/>
          </a:bodyPr>
          <a:lstStyle/>
          <a:p>
            <a:r>
              <a:rPr lang="en-US" altLang="en-US" sz="2800" dirty="0" smtClean="0">
                <a:solidFill>
                  <a:schemeClr val="bg1"/>
                </a:solidFill>
                <a:latin typeface="Corbel" panose="020B0503020204020204" pitchFamily="34" charset="0"/>
              </a:rPr>
              <a:t>improved ISA browsing</a:t>
            </a:r>
          </a:p>
          <a:p>
            <a:r>
              <a:rPr lang="en-US" sz="2800" dirty="0" smtClean="0">
                <a:solidFill>
                  <a:schemeClr val="bg1"/>
                </a:solidFill>
                <a:latin typeface="Corbel" panose="020B0503020204020204" pitchFamily="34" charset="0"/>
              </a:rPr>
              <a:t>with projects &amp; </a:t>
            </a:r>
            <a:r>
              <a:rPr lang="en-US" sz="2800" dirty="0" err="1" smtClean="0">
                <a:solidFill>
                  <a:schemeClr val="bg1"/>
                </a:solidFill>
                <a:latin typeface="Corbel" panose="020B0503020204020204" pitchFamily="34" charset="0"/>
              </a:rPr>
              <a:t>programmes</a:t>
            </a:r>
            <a:endParaRPr lang="en-GB" sz="2800" dirty="0">
              <a:solidFill>
                <a:schemeClr val="bg1"/>
              </a:solidFill>
              <a:latin typeface="Corbel" panose="020B0503020204020204" pitchFamily="34" charset="0"/>
            </a:endParaRPr>
          </a:p>
        </p:txBody>
      </p:sp>
      <p:sp>
        <p:nvSpPr>
          <p:cNvPr id="12" name="Rectangle 11"/>
          <p:cNvSpPr/>
          <p:nvPr/>
        </p:nvSpPr>
        <p:spPr>
          <a:xfrm>
            <a:off x="6102171" y="5261317"/>
            <a:ext cx="2497735" cy="523220"/>
          </a:xfrm>
          <a:prstGeom prst="rect">
            <a:avLst/>
          </a:prstGeom>
          <a:solidFill>
            <a:schemeClr val="tx2"/>
          </a:solidFill>
        </p:spPr>
        <p:txBody>
          <a:bodyPr wrap="none">
            <a:spAutoFit/>
          </a:bodyPr>
          <a:lstStyle/>
          <a:p>
            <a:r>
              <a:rPr lang="en-US" altLang="en-US" sz="2800" dirty="0" smtClean="0">
                <a:solidFill>
                  <a:schemeClr val="bg1"/>
                </a:solidFill>
                <a:latin typeface="Corbel" panose="020B0503020204020204" pitchFamily="34" charset="0"/>
              </a:rPr>
              <a:t>ISA-TAB Export</a:t>
            </a:r>
            <a:endParaRPr lang="en-GB" sz="2800" dirty="0">
              <a:solidFill>
                <a:schemeClr val="bg1"/>
              </a:solidFill>
              <a:latin typeface="Corbel" panose="020B0503020204020204" pitchFamily="34" charset="0"/>
            </a:endParaRPr>
          </a:p>
        </p:txBody>
      </p:sp>
    </p:spTree>
    <p:extLst>
      <p:ext uri="{BB962C8B-B14F-4D97-AF65-F5344CB8AC3E}">
        <p14:creationId xmlns:p14="http://schemas.microsoft.com/office/powerpoint/2010/main" val="995472435"/>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GB" dirty="0" smtClean="0"/>
              <a:t>Revised </a:t>
            </a:r>
            <a:r>
              <a:rPr lang="en-GB" dirty="0"/>
              <a:t>s</a:t>
            </a:r>
            <a:r>
              <a:rPr lang="en-GB" dirty="0" smtClean="0"/>
              <a:t>amples </a:t>
            </a:r>
            <a:r>
              <a:rPr lang="en-GB" dirty="0"/>
              <a:t>f</a:t>
            </a:r>
            <a:r>
              <a:rPr lang="en-GB" dirty="0" smtClean="0"/>
              <a:t>ramework</a:t>
            </a:r>
            <a:endParaRPr lang="en-GB" dirty="0"/>
          </a:p>
        </p:txBody>
      </p:sp>
      <p:pic>
        <p:nvPicPr>
          <p:cNvPr id="6" name="Picture 41"/>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683568" y="1412776"/>
            <a:ext cx="7176028" cy="266429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 name="Rectangle 7"/>
          <p:cNvSpPr/>
          <p:nvPr/>
        </p:nvSpPr>
        <p:spPr>
          <a:xfrm rot="20869019">
            <a:off x="190392" y="4108694"/>
            <a:ext cx="4445448" cy="523220"/>
          </a:xfrm>
          <a:prstGeom prst="rect">
            <a:avLst/>
          </a:prstGeom>
          <a:solidFill>
            <a:schemeClr val="tx2"/>
          </a:solidFill>
        </p:spPr>
        <p:txBody>
          <a:bodyPr wrap="none">
            <a:spAutoFit/>
          </a:bodyPr>
          <a:lstStyle/>
          <a:p>
            <a:r>
              <a:rPr lang="en-GB" sz="2800" dirty="0" smtClean="0">
                <a:solidFill>
                  <a:schemeClr val="bg1"/>
                </a:solidFill>
                <a:latin typeface="Corbel" panose="020B0503020204020204" pitchFamily="34" charset="0"/>
              </a:rPr>
              <a:t>User defined sample models </a:t>
            </a:r>
            <a:endParaRPr lang="en-GB" sz="2800" dirty="0">
              <a:solidFill>
                <a:schemeClr val="bg1"/>
              </a:solidFill>
              <a:latin typeface="Corbel" panose="020B0503020204020204" pitchFamily="34" charset="0"/>
            </a:endParaRPr>
          </a:p>
        </p:txBody>
      </p:sp>
      <p:sp>
        <p:nvSpPr>
          <p:cNvPr id="9" name="Rectangle 8"/>
          <p:cNvSpPr/>
          <p:nvPr/>
        </p:nvSpPr>
        <p:spPr>
          <a:xfrm rot="20923457">
            <a:off x="3869549" y="5852441"/>
            <a:ext cx="5274201" cy="523220"/>
          </a:xfrm>
          <a:prstGeom prst="rect">
            <a:avLst/>
          </a:prstGeom>
          <a:solidFill>
            <a:schemeClr val="tx2"/>
          </a:solidFill>
        </p:spPr>
        <p:txBody>
          <a:bodyPr wrap="none">
            <a:spAutoFit/>
          </a:bodyPr>
          <a:lstStyle/>
          <a:p>
            <a:r>
              <a:rPr lang="en-GB" sz="2800" dirty="0" smtClean="0">
                <a:solidFill>
                  <a:schemeClr val="bg1"/>
                </a:solidFill>
                <a:latin typeface="Corbel" panose="020B0503020204020204" pitchFamily="34" charset="0"/>
              </a:rPr>
              <a:t>Interlinking between sample types</a:t>
            </a:r>
          </a:p>
        </p:txBody>
      </p:sp>
      <p:sp>
        <p:nvSpPr>
          <p:cNvPr id="10" name="Rectangle 9"/>
          <p:cNvSpPr/>
          <p:nvPr/>
        </p:nvSpPr>
        <p:spPr>
          <a:xfrm>
            <a:off x="179512" y="5198262"/>
            <a:ext cx="3086743" cy="1384995"/>
          </a:xfrm>
          <a:prstGeom prst="rect">
            <a:avLst/>
          </a:prstGeom>
          <a:solidFill>
            <a:schemeClr val="tx2"/>
          </a:solidFill>
        </p:spPr>
        <p:txBody>
          <a:bodyPr wrap="square">
            <a:spAutoFit/>
          </a:bodyPr>
          <a:lstStyle/>
          <a:p>
            <a:r>
              <a:rPr lang="en-GB" sz="2800" dirty="0" smtClean="0">
                <a:solidFill>
                  <a:schemeClr val="bg1"/>
                </a:solidFill>
                <a:latin typeface="Corbel" panose="020B0503020204020204" pitchFamily="34" charset="0"/>
              </a:rPr>
              <a:t>Sample type defines a sharable standard</a:t>
            </a:r>
          </a:p>
        </p:txBody>
      </p:sp>
      <p:sp>
        <p:nvSpPr>
          <p:cNvPr id="11" name="Rectangle 10"/>
          <p:cNvSpPr/>
          <p:nvPr/>
        </p:nvSpPr>
        <p:spPr>
          <a:xfrm rot="731035">
            <a:off x="5964783" y="3941009"/>
            <a:ext cx="2715487" cy="954107"/>
          </a:xfrm>
          <a:prstGeom prst="rect">
            <a:avLst/>
          </a:prstGeom>
          <a:solidFill>
            <a:schemeClr val="tx2"/>
          </a:solidFill>
        </p:spPr>
        <p:txBody>
          <a:bodyPr wrap="none">
            <a:spAutoFit/>
          </a:bodyPr>
          <a:lstStyle/>
          <a:p>
            <a:r>
              <a:rPr lang="en-GB" sz="2800" dirty="0" smtClean="0">
                <a:solidFill>
                  <a:schemeClr val="bg1"/>
                </a:solidFill>
                <a:latin typeface="Corbel" panose="020B0503020204020204" pitchFamily="34" charset="0"/>
              </a:rPr>
              <a:t>Template tooling</a:t>
            </a:r>
          </a:p>
          <a:p>
            <a:r>
              <a:rPr lang="en-GB" sz="2800" dirty="0" smtClean="0">
                <a:solidFill>
                  <a:schemeClr val="bg1"/>
                </a:solidFill>
                <a:latin typeface="Corbel" panose="020B0503020204020204" pitchFamily="34" charset="0"/>
              </a:rPr>
              <a:t>Auto extraction</a:t>
            </a:r>
            <a:endParaRPr lang="en-GB" sz="2800" dirty="0">
              <a:solidFill>
                <a:schemeClr val="bg1"/>
              </a:solidFill>
              <a:latin typeface="Corbel" panose="020B0503020204020204" pitchFamily="34" charset="0"/>
            </a:endParaRPr>
          </a:p>
        </p:txBody>
      </p:sp>
      <p:sp>
        <p:nvSpPr>
          <p:cNvPr id="12" name="Rectangle 11"/>
          <p:cNvSpPr/>
          <p:nvPr/>
        </p:nvSpPr>
        <p:spPr>
          <a:xfrm rot="506721">
            <a:off x="3270619" y="4886430"/>
            <a:ext cx="3637534" cy="523220"/>
          </a:xfrm>
          <a:prstGeom prst="rect">
            <a:avLst/>
          </a:prstGeom>
          <a:solidFill>
            <a:schemeClr val="tx2"/>
          </a:solidFill>
        </p:spPr>
        <p:txBody>
          <a:bodyPr wrap="none">
            <a:spAutoFit/>
          </a:bodyPr>
          <a:lstStyle/>
          <a:p>
            <a:r>
              <a:rPr lang="en-GB" sz="2800" dirty="0" smtClean="0">
                <a:solidFill>
                  <a:schemeClr val="bg1"/>
                </a:solidFill>
                <a:latin typeface="Corbel" panose="020B0503020204020204" pitchFamily="34" charset="0"/>
              </a:rPr>
              <a:t>Tied to assay processes</a:t>
            </a:r>
            <a:endParaRPr lang="en-GB" sz="2800" dirty="0">
              <a:solidFill>
                <a:schemeClr val="bg1"/>
              </a:solidFill>
              <a:latin typeface="Corbel" panose="020B0503020204020204" pitchFamily="34" charset="0"/>
            </a:endParaRPr>
          </a:p>
        </p:txBody>
      </p:sp>
    </p:spTree>
    <p:extLst>
      <p:ext uri="{BB962C8B-B14F-4D97-AF65-F5344CB8AC3E}">
        <p14:creationId xmlns:p14="http://schemas.microsoft.com/office/powerpoint/2010/main" val="3218375110"/>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a:xfrm>
            <a:off x="179512" y="202630"/>
            <a:ext cx="8229600" cy="994122"/>
          </a:xfrm>
        </p:spPr>
        <p:txBody>
          <a:bodyPr>
            <a:normAutofit fontScale="90000"/>
          </a:bodyPr>
          <a:lstStyle/>
          <a:p>
            <a:r>
              <a:rPr lang="en-GB" dirty="0" smtClean="0"/>
              <a:t>Modelling</a:t>
            </a:r>
            <a:br>
              <a:rPr lang="en-GB" dirty="0" smtClean="0"/>
            </a:br>
            <a:r>
              <a:rPr lang="en-GB" sz="4000" dirty="0" smtClean="0"/>
              <a:t>in browser validation and simulation</a:t>
            </a:r>
            <a:endParaRPr lang="en-GB" sz="4000" dirty="0"/>
          </a:p>
        </p:txBody>
      </p:sp>
      <p:grpSp>
        <p:nvGrpSpPr>
          <p:cNvPr id="4" name="Group 3"/>
          <p:cNvGrpSpPr/>
          <p:nvPr/>
        </p:nvGrpSpPr>
        <p:grpSpPr>
          <a:xfrm>
            <a:off x="139292" y="1484784"/>
            <a:ext cx="4917139" cy="3481177"/>
            <a:chOff x="3419872" y="2158240"/>
            <a:chExt cx="5653189" cy="4655406"/>
          </a:xfrm>
        </p:grpSpPr>
        <p:pic>
          <p:nvPicPr>
            <p:cNvPr id="20482"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l="24705" t="6425" r="26205" b="28892"/>
            <a:stretch/>
          </p:blipFill>
          <p:spPr bwMode="auto">
            <a:xfrm>
              <a:off x="3419872" y="2158240"/>
              <a:ext cx="5653189" cy="465540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7" name="Picture 2"/>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520646" y="4661959"/>
              <a:ext cx="1579455" cy="139364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sp>
        <p:nvSpPr>
          <p:cNvPr id="5" name="AutoShape 2" descr="data:image/jpeg;base64,/9j/4AAQSkZJRgABAQAAAQABAAD/2wCEAAkGBxESEhUUExIWFhUVFx4aGBgYFxsWHhgfHhsYHR8gHR0aHighHSYlJxsdITEnJSktMC8vGB8zODMtNygtLisBCgoKDg0OGxAQGzgjICUyLTUtLzUrKy0tKysvLS0tLTUrLS0tLS0rLS0tLS0tLS0tLS0tLS0tLS0tLS0tLS0tN//AABEIAFQAlAMBIgACEQEDEQH/xAAbAAACAwEBAQAAAAAAAAAAAAAGBwAEBQMBAv/EAD0QAAIABAQDBgQEBAQHAAAAAAECAAMEEQUSITEGQVETImFxgZEHobHBMlLR8BQjQmIzguHxFjRDcpKi0v/EABkBAAMBAQEAAAAAAAAAAAAAAAIDBAEABf/EACQRAAICAgICAwADAQAAAAAAAAECAAMREiExBBMiMkFhcYEj/9oADAMBAAIRAxEAPwB1VdUkpC7sFUbkwBYrx+5crIQBRpnbUk+Ww9Y7/ETFUaSqLc/zNSVYLdQdLkWJv9I1sCk0qUUpHMvK6gnMR3mOvPoYldmZioOJSiBVDsMwUXjSruTnU67FR47bQU8HcUGszK8sK6AG6m4YH6HwitP4WwzRjMCqdP8AFAHle/3ggwaip5UsLIC5OqnNfzPOMpSwNy061qyvC8zSihjOJpTymmvsvLmSdgPOL0AvxTqCJclRzcsfQdPWH2tqhMTWuzBYUYFjEuqldommtmW9yp6GBTjTiaZLndlKfIEIzMLXJNjbUaAAiKnwwnntZqgDKUBPLW/T1ge4sDLWz7jQuTrzv/vEllzGoH9lSUgWlTGhwri5qZAc2zKSrW2JHMecbJgA+Fsxj2+2Tu2HjrB8YqpbZATJrlCuQJSxXFJVOmea1hyG5Y9AOcBFZx7NLfy0VByzd4n6W8oxJ8iZX4hlZzYuVtf8KLfa400HvBJjPAIsDTsLgWyuSb675uXtE7vY+dOhHrXWhAfszNpePqoMc6y3HLSx+Rgw4d4mlVXdAyzALlb325g894XH/BlcG/wjc/3C3vB3wdwsab+bNIacy202UaaX5nTeMpa4tz1CuWoLx3CqKWJYrIkC82YqX6nX2jrX1HZy3e18ilreQhP08ioxGoYAgue8zEkZR+9LQ+60pgDsxFVQfJJwBD3DeK6YNNDTrjtCUJBtYgaDygko6yXNXNLdXW9rqb6wFyfhwip/zD9p1yjLf/t3+cY+CVL4bWGVNy5DYMVvbqGAO0ALHQjccQzWjg6HmNOJHgMSKpLmDfHlF2lKTYkoQwsL+B+sKqXMAOhFth/vD5YQMY1huFq95yS1c9LgnxssSX0bHbOJXRfqNSMxYuEO4sTqOhH2jQ4WxYyZ6HtCELDNyFtjcc4OsNwnCpwKywj23GY39jA3x9h0lJspKeWEYL3sotoW7vmdzE/pNfyzKPaH+GIzxAT8TV7ko2uLkfQ2+UFmH0jSx3pjuTb8VtLDkABFbiPChU07yzoSLqejDUfp6xdYu9ZEhrbRwZgfDnDwst59rdp3Vv0G/wA7x58R8PTsln27ysFPiD+kYOAcXzaQdhMl5whItezKb/MecU+IuIairZVC5ULWSWNy3K566xIXT1afsqFbm3f8hb8NJAEiY4GjvpfnYQR16VDECU6KLallLHwsLge8ceGsONPTy5bG7AEt5sST7Xt6RqGKq0wgUyWxsuTFNwpWrIrxnbRsyE8gWN7+4t/mhrsQBc7QrONuGmlT2not5bte4H4Cd728bkGMmt4iq3Tspk1ioGoFhfQDU8/9YmS305UiVvT7sMphxXfEGnRyiIz2Ns1wo9L7xp4LxbT1DBASkw7K3PyO0KFab8o1I+/hFnDZUx5qS0zF8wtz2O/kN4AeU+0JvFTWNTjqpyUja/jZV9z+gMAvB2MS6afmbRWXI5/LqD8rC/nBT8TJLtSpl2WaC3/iw+phZXzaHUeh/f8ApG+Q5W0ETPHQNURHtNq0VC2YEKuY2N9LX+kJfFsQ7eY83MbuTY72HIeQ2g/wbApRohNWWO3aQRn1zHQi2/QAQsgue99babC4+fhHeSxIXMzxlAJxHfgE7PTSWve8tdeulokfWDyOzkSktbKii3oLx7Hor0J57EbGXGEKzFeEKxZjMB2t/wCsEXN+oOt/Uw1IqU+II82ZKF80rLm/zXtb2hVtSvwY6uxk6itp8CrcwIp3Uggh9AV9SYLOHeEWVxPqXLzSQct8wBG1ydTBgTGfgeImfLzlcrB2UjoVYjnCk8dEMN73cTREQxIkVSeYPFeFSXp57GWpcS2IawvcAkaxw4Fo5QpZUwKM7KbtbU6nn7CN+pdApzlQpFjmtb1vFSXidKgCrNlADQAMoHpbSFFVDbGM2YrrNGJHKRUo4ujqw/tIP0jrDM5i54YzK/AaacbvKUnrsflE4lxJqeQ0xVzMLAdBc2ufL9BCtxDHq127059NbLdB/wCtoRdcicEZlFNLNyDiHjcC0mcsM635BtPmI3MPwqTJ/wAOWqnrbU+u8LDDccr2OWVNdyNxYzLeel4JOGOMpkyaJFQlmY2VwCNehH3hddtWeBiFZVbjk5hdilEJ0p5ZNswtfe0LiXwZVNMyNLCrfWZcEEdQN/SGiDHzMmBRckAdTpDrKUcgtFV2snAnzTyAiKi6KoAHkBYRhzeEZDVAn6/izZLCxbr94vTcfpVGs9NOhzfSONPxRRu2UTlBvbvXX6xres4BmAOMkTYtEjxZgIuDcHmNY8hn+xcG+MOJv4UBJeUzWF9dlHXxPhC+lcXVQmtNDWZwAxyjYbeGl/nF/iRe2r2u1kLqjHTugEKfqYYjYfTyKd0WUvZqjErbQ2BOvWIvlaxIPAlvwqUAjJMW+KcYVM9VBYKoGoQlSx8/tFJf42nUTSs6UrHNmuQCf7hf6x98NdypkkqGTOFsbEd7TpyveGhxPWrKpppYA3UqAdLltP35QutdwWZuoyxghCqODOXCOM/xUgMTd17r8tevrHvE/EcujQFhd20VRz8T0Go94C/h1OaVUMpPcaWSSdhlOh+sfPxCqJc6epRw4SWACpBFyxvr7Q33/wDHb9ifQPbr+TBx3G51Qc00htdFH4VGvL7xTl1Gg5Hl08PvDHpOC5E2mk5iVmBbl1Auc2pBvvvaKrfDcb/xJv17Mf8A1CW8ew89x631AY6gTIxSbJmK8s2fqux8xDL4R4uWqtLcZZwFyOTW3I6eUcsP4Dp5YbOTMZha5AAGnICA/h1RIrpRzaB2DnlswMEm9JGf2A5ruBx2I2pyBgQwBB3BgHxeXhEt2ViQw3VCSBb5AwV4lXotPMmghgFOxvfla4hRUODzZ0zJJXNpe5IsATrckQ7yXHCgZzFeOmcknGIecEY1TCQELpLfM1we7cXNjc76WgfxmYj4jlkMAGmLdhY987kcv1N49bgGqtunkDr6aR7wAZUupKTJfeOktz/SelvEc/DxhJZm1RhiNwg2dTmGkytWllTS9R2roCxDFQ22gyrsIXdOKnEp2UsGO9z+FBfp8oYnEmCyp0maeyQzMps2UXBA01he8MY+1EZhMrOrgf1BSCL87a7wd/DgN1Ao+pK/adMW4VqKVb2Dy9syA93zXcfOB6ZOZtMuYk7KL/IawZPx9UOpKJLXpufqftFal44qpbEzVRgT0yke33vCGFRbgx6G3HInbAMMxIShkDS1JJCs2UjblyiQW4TxVJnS857hvYqdbaA7+sSKQtePtJSz5+sVdZWGZNmPc6u+o10JOkHNBjbzsKnO/wCJFZD46D7GxgRx7DBLqJqCwAY2HQaWt6H5QacE4YWw+Yj/APXLemgX7QijbdhKL9dFMXS1LWzAkEa7bkfSDfi7EHfDaaYRq5Ut55TAfMwyYHKAd8MFy21vyG+sNKvwBZlEtPYXRBlv+YDT5x1CsQwnXuoZTAPgyiWon9nMBKZGJG1tuYjpx9h6005BLSyPLA05kM19T4FYJeAuHZlOZkyaLMQFUeF7k+sbnEmCJVyih0Yao35T+9IYtGaf5i2vAt/iKifjtXkSWs6ZZRYAErYDxXePJWP1YXs+2m2PRzcep15fOPrFcEqKY/zEO+h5HyP2ioVVgOvMmJSXEqArI4lqVxBWS2GSdMPXMSRr1BuPWLPCkoz6uUjLm1JbpYA3v5/eKNHQTZjhJal2J/p5eu3vDR4T4cWlXOwHbOO8RyHQfeG0ozkZ6i7nRFOOzMXjiil0tJkkDL2s1c2p2Cn9BA3wjjwp5+ZgcjLlew8rH0+5gw+JNMxky3F7I/etyuNz4XFvWFzMp7k5dLAGNvYpZx+QaAGrwf2Nji7F+wpGmpqXsqEf3c/a5hWYdVMJqOCw76nUX3IvDCxnDnfDJS2zNLSWxHktj7An2gHwDDTMqZQXYOCfIam+sF5BYuo/qZQFCN/sOeMq6rSRN/kr2WgExZpzWJF7pl9NDzge4HwSXVdqZpbKlgq3ykX1vce3vDFxGiWdKeW/4XFjC7mcO19A5mU7Z1It3RqRvqv6Q25CHDEZEVS4KFQcGbM/4fycpyz3W/5srD6A/OM2TwBOa16pMv5lUsfqB89PGBqtM6bdp3aFr/1hjbwsY6YZhtYj3kJMzX0ygqPc6ekILIW+kcFcD7xl4XwvTyZYTVze5Ync+kSNPDRN7JO1t2mUZrdYkXhFx1ITY+e5RxnhymqWDTVNxpcMVv523jVkyVRQqiwUWAjyJGgDYzCxIAnNqKUXDmWpcbNlF/feLFokSCxiDJaJEiRpnTwoDoRvHMUybZV9hHsSMwJ2Z9JKUCwAA8BaPq0SJHYnStiNIk2W0txdWFjyhXYBhcuZWiU9yqEnfU269YkSJbwNllNB+DRsgaRQosFp5LtMlylV23I/ekSJFRAzJwTNCJaJEjYMkS0eRI7E6exIkSMhT//Z"/>
          <p:cNvSpPr>
            <a:spLocks noChangeAspect="1" noChangeArrowheads="1"/>
          </p:cNvSpPr>
          <p:nvPr/>
        </p:nvSpPr>
        <p:spPr bwMode="auto">
          <a:xfrm>
            <a:off x="155575" y="-479425"/>
            <a:ext cx="1771650" cy="1000125"/>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p>
        </p:txBody>
      </p:sp>
      <p:pic>
        <p:nvPicPr>
          <p:cNvPr id="8195" name="Picture 3"/>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403648" y="4462249"/>
            <a:ext cx="716938" cy="40691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3" name="Picture 10" descr="OneStopSEEKTop.png"/>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2597861" y="3576719"/>
            <a:ext cx="3163802" cy="3227344"/>
          </a:xfrm>
          <a:prstGeom prst="rect">
            <a:avLst/>
          </a:prstGeom>
          <a:noFill/>
          <a:ln w="9525">
            <a:solidFill>
              <a:schemeClr val="bg1">
                <a:lumMod val="85000"/>
              </a:schemeClr>
            </a:solidFill>
            <a:miter lim="800000"/>
            <a:headEnd/>
            <a:tailEnd/>
          </a:ln>
          <a:effectLst>
            <a:glow rad="63500">
              <a:schemeClr val="accent1">
                <a:satMod val="175000"/>
                <a:alpha val="40000"/>
              </a:schemeClr>
            </a:glow>
          </a:effectLst>
          <a:extLst>
            <a:ext uri="{909E8E84-426E-40DD-AFC4-6F175D3DCCD1}">
              <a14:hiddenFill xmlns:a14="http://schemas.microsoft.com/office/drawing/2010/main">
                <a:solidFill>
                  <a:srgbClr val="FFFFFF"/>
                </a:solidFill>
              </a14:hiddenFill>
            </a:ext>
          </a:extLst>
        </p:spPr>
      </p:pic>
      <p:sp>
        <p:nvSpPr>
          <p:cNvPr id="9" name="Rectangle 8"/>
          <p:cNvSpPr/>
          <p:nvPr/>
        </p:nvSpPr>
        <p:spPr>
          <a:xfrm>
            <a:off x="2483768" y="6444044"/>
            <a:ext cx="3456384" cy="369332"/>
          </a:xfrm>
          <a:prstGeom prst="rect">
            <a:avLst/>
          </a:prstGeom>
          <a:solidFill>
            <a:schemeClr val="tx2"/>
          </a:solidFill>
        </p:spPr>
        <p:txBody>
          <a:bodyPr wrap="square">
            <a:spAutoFit/>
          </a:bodyPr>
          <a:lstStyle/>
          <a:p>
            <a:r>
              <a:rPr lang="en-GB" dirty="0" smtClean="0">
                <a:solidFill>
                  <a:schemeClr val="bg1"/>
                </a:solidFill>
              </a:rPr>
              <a:t>Model comparison and versioning</a:t>
            </a:r>
          </a:p>
        </p:txBody>
      </p:sp>
      <p:sp>
        <p:nvSpPr>
          <p:cNvPr id="15" name="Rectangle 14"/>
          <p:cNvSpPr/>
          <p:nvPr/>
        </p:nvSpPr>
        <p:spPr>
          <a:xfrm>
            <a:off x="2522919" y="1700808"/>
            <a:ext cx="2409121" cy="369332"/>
          </a:xfrm>
          <a:prstGeom prst="rect">
            <a:avLst/>
          </a:prstGeom>
          <a:solidFill>
            <a:schemeClr val="tx2"/>
          </a:solidFill>
        </p:spPr>
        <p:txBody>
          <a:bodyPr wrap="none">
            <a:spAutoFit/>
          </a:bodyPr>
          <a:lstStyle/>
          <a:p>
            <a:r>
              <a:rPr lang="en-GB" dirty="0" smtClean="0">
                <a:solidFill>
                  <a:schemeClr val="bg1"/>
                </a:solidFill>
              </a:rPr>
              <a:t>SBML Model simulation</a:t>
            </a:r>
          </a:p>
        </p:txBody>
      </p:sp>
      <p:pic>
        <p:nvPicPr>
          <p:cNvPr id="22530" name="Picture 2"/>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054599" y="4869160"/>
            <a:ext cx="1745251" cy="130349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1" name="TextBox 10"/>
          <p:cNvSpPr txBox="1"/>
          <p:nvPr/>
        </p:nvSpPr>
        <p:spPr>
          <a:xfrm>
            <a:off x="5940151" y="4997494"/>
            <a:ext cx="3180101" cy="1815882"/>
          </a:xfrm>
          <a:prstGeom prst="rect">
            <a:avLst/>
          </a:prstGeom>
          <a:solidFill>
            <a:schemeClr val="tx2"/>
          </a:solidFill>
        </p:spPr>
        <p:txBody>
          <a:bodyPr wrap="none" rtlCol="0">
            <a:spAutoFit/>
          </a:bodyPr>
          <a:lstStyle/>
          <a:p>
            <a:r>
              <a:rPr lang="en-GB" sz="2800" u="sng" dirty="0" smtClean="0">
                <a:solidFill>
                  <a:schemeClr val="bg1"/>
                </a:solidFill>
                <a:latin typeface="Calibri" panose="020F0502020204030204" pitchFamily="34" charset="0"/>
              </a:rPr>
              <a:t>In the works</a:t>
            </a:r>
          </a:p>
          <a:p>
            <a:endParaRPr lang="en-GB" sz="2800" dirty="0" smtClean="0">
              <a:solidFill>
                <a:schemeClr val="bg1"/>
              </a:solidFill>
              <a:latin typeface="Calibri" panose="020F0502020204030204" pitchFamily="34" charset="0"/>
            </a:endParaRPr>
          </a:p>
          <a:p>
            <a:r>
              <a:rPr lang="en-GB" sz="2800" dirty="0" smtClean="0">
                <a:solidFill>
                  <a:schemeClr val="bg1"/>
                </a:solidFill>
                <a:latin typeface="Calibri" panose="020F0502020204030204" pitchFamily="34" charset="0"/>
              </a:rPr>
              <a:t>Full SED-ML support</a:t>
            </a:r>
          </a:p>
          <a:p>
            <a:r>
              <a:rPr lang="en-GB" sz="2800" dirty="0" smtClean="0">
                <a:solidFill>
                  <a:schemeClr val="bg1"/>
                </a:solidFill>
                <a:latin typeface="Calibri" panose="020F0502020204030204" pitchFamily="34" charset="0"/>
              </a:rPr>
              <a:t>Reproducible figures</a:t>
            </a:r>
          </a:p>
        </p:txBody>
      </p:sp>
      <p:pic>
        <p:nvPicPr>
          <p:cNvPr id="21" name="Picture 20"/>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5580112" y="1484784"/>
            <a:ext cx="2520280" cy="1999600"/>
          </a:xfrm>
          <a:prstGeom prst="rect">
            <a:avLst/>
          </a:prstGeom>
        </p:spPr>
      </p:pic>
      <p:pic>
        <p:nvPicPr>
          <p:cNvPr id="22" name="Picture 3"/>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8140675" y="1617583"/>
            <a:ext cx="535781" cy="53578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nvGrpSpPr>
          <p:cNvPr id="23" name="Group 22"/>
          <p:cNvGrpSpPr/>
          <p:nvPr/>
        </p:nvGrpSpPr>
        <p:grpSpPr>
          <a:xfrm>
            <a:off x="7530201" y="1932509"/>
            <a:ext cx="1544420" cy="1176903"/>
            <a:chOff x="9900593" y="952446"/>
            <a:chExt cx="1544420" cy="1176903"/>
          </a:xfrm>
        </p:grpSpPr>
        <p:pic>
          <p:nvPicPr>
            <p:cNvPr id="24" name="Picture 23"/>
            <p:cNvPicPr>
              <a:picLocks noChangeAspect="1"/>
            </p:cNvPicPr>
            <p:nvPr/>
          </p:nvPicPr>
          <p:blipFill rotWithShape="1">
            <a:blip r:embed="rId10"/>
            <a:srcRect l="52586" t="7977" r="1812" b="24181"/>
            <a:stretch/>
          </p:blipFill>
          <p:spPr>
            <a:xfrm>
              <a:off x="9900593" y="952446"/>
              <a:ext cx="1544420" cy="1176903"/>
            </a:xfrm>
            <a:prstGeom prst="rect">
              <a:avLst/>
            </a:prstGeom>
          </p:spPr>
        </p:pic>
        <p:pic>
          <p:nvPicPr>
            <p:cNvPr id="25" name="Picture 4" descr="http://www.crossref.org/crweblog/assets_c/2013/05/DOI-thumb-234x214-56.jpg"/>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10833815" y="1555711"/>
              <a:ext cx="250217" cy="195902"/>
            </a:xfrm>
            <a:prstGeom prst="rect">
              <a:avLst/>
            </a:prstGeom>
            <a:noFill/>
            <a:extLst>
              <a:ext uri="{909E8E84-426E-40DD-AFC4-6F175D3DCCD1}">
                <a14:hiddenFill xmlns:a14="http://schemas.microsoft.com/office/drawing/2010/main">
                  <a:solidFill>
                    <a:srgbClr val="FFFFFF"/>
                  </a:solidFill>
                </a14:hiddenFill>
              </a:ext>
            </a:extLst>
          </p:spPr>
        </p:pic>
      </p:grpSp>
      <p:sp>
        <p:nvSpPr>
          <p:cNvPr id="2" name="TextBox 1"/>
          <p:cNvSpPr txBox="1"/>
          <p:nvPr/>
        </p:nvSpPr>
        <p:spPr>
          <a:xfrm>
            <a:off x="7191662" y="3217373"/>
            <a:ext cx="1208985" cy="1938992"/>
          </a:xfrm>
          <a:prstGeom prst="rect">
            <a:avLst/>
          </a:prstGeom>
          <a:noFill/>
        </p:spPr>
        <p:txBody>
          <a:bodyPr wrap="none" rtlCol="0">
            <a:spAutoFit/>
          </a:bodyPr>
          <a:lstStyle/>
          <a:p>
            <a:r>
              <a:rPr lang="en-GB" sz="2400" dirty="0" smtClean="0"/>
              <a:t>SED-ML</a:t>
            </a:r>
          </a:p>
          <a:p>
            <a:r>
              <a:rPr lang="en-GB" sz="2400" dirty="0" smtClean="0"/>
              <a:t>SBML</a:t>
            </a:r>
          </a:p>
          <a:p>
            <a:r>
              <a:rPr lang="en-GB" sz="2400" dirty="0" smtClean="0"/>
              <a:t>SBGN</a:t>
            </a:r>
          </a:p>
          <a:p>
            <a:r>
              <a:rPr lang="en-GB" sz="2400" dirty="0" smtClean="0"/>
              <a:t>MIRIAM</a:t>
            </a:r>
          </a:p>
          <a:p>
            <a:r>
              <a:rPr lang="en-GB" sz="2400" dirty="0" smtClean="0"/>
              <a:t>SBO</a:t>
            </a:r>
            <a:endParaRPr lang="en-GB" sz="2400" dirty="0"/>
          </a:p>
        </p:txBody>
      </p:sp>
    </p:spTree>
    <p:extLst>
      <p:ext uri="{BB962C8B-B14F-4D97-AF65-F5344CB8AC3E}">
        <p14:creationId xmlns:p14="http://schemas.microsoft.com/office/powerpoint/2010/main" val="794868151"/>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GB" dirty="0" smtClean="0"/>
              <a:t>FAIRDOM Platform Installations</a:t>
            </a:r>
            <a:endParaRPr lang="en-GB" i="1" dirty="0"/>
          </a:p>
        </p:txBody>
      </p:sp>
      <p:sp>
        <p:nvSpPr>
          <p:cNvPr id="73" name="Rectangle 72"/>
          <p:cNvSpPr/>
          <p:nvPr/>
        </p:nvSpPr>
        <p:spPr>
          <a:xfrm>
            <a:off x="35496" y="6273225"/>
            <a:ext cx="7906468" cy="584775"/>
          </a:xfrm>
          <a:prstGeom prst="rect">
            <a:avLst/>
          </a:prstGeom>
          <a:solidFill>
            <a:schemeClr val="bg1"/>
          </a:solidFill>
        </p:spPr>
        <p:txBody>
          <a:bodyPr wrap="square">
            <a:spAutoFit/>
          </a:bodyPr>
          <a:lstStyle/>
          <a:p>
            <a:pPr lvl="0" fontAlgn="base">
              <a:spcBef>
                <a:spcPct val="0"/>
              </a:spcBef>
              <a:spcAft>
                <a:spcPct val="0"/>
              </a:spcAft>
            </a:pPr>
            <a:r>
              <a:rPr lang="en-US" altLang="en-US" sz="1600" dirty="0" smtClean="0">
                <a:solidFill>
                  <a:srgbClr val="FF0000"/>
                </a:solidFill>
                <a:latin typeface="Corbel" panose="020B0503020204020204" pitchFamily="34" charset="0"/>
                <a:cs typeface="Arial" pitchFamily="34" charset="0"/>
              </a:rPr>
              <a:t>*</a:t>
            </a:r>
            <a:r>
              <a:rPr lang="en-US" altLang="en-US" sz="1600" dirty="0" smtClean="0">
                <a:latin typeface="Corbel" panose="020B0503020204020204" pitchFamily="34" charset="0"/>
                <a:cs typeface="Arial" pitchFamily="34" charset="0"/>
              </a:rPr>
              <a:t>Troup</a:t>
            </a:r>
            <a:r>
              <a:rPr lang="en-US" altLang="en-US" sz="1600" dirty="0">
                <a:latin typeface="Corbel" panose="020B0503020204020204" pitchFamily="34" charset="0"/>
                <a:cs typeface="Arial" pitchFamily="34" charset="0"/>
              </a:rPr>
              <a:t>, E.; Clark, I; Swain, P; Millar, AJ</a:t>
            </a:r>
            <a:r>
              <a:rPr lang="en-US" altLang="en-US" sz="1600" b="1" dirty="0">
                <a:latin typeface="Corbel" panose="020B0503020204020204" pitchFamily="34" charset="0"/>
                <a:cs typeface="Arial" pitchFamily="34" charset="0"/>
              </a:rPr>
              <a:t>; </a:t>
            </a:r>
            <a:r>
              <a:rPr lang="en-US" altLang="en-US" sz="1600" b="1" dirty="0">
                <a:solidFill>
                  <a:srgbClr val="FF0000"/>
                </a:solidFill>
                <a:latin typeface="Corbel" panose="020B0503020204020204" pitchFamily="34" charset="0"/>
                <a:cs typeface="Arial" pitchFamily="34" charset="0"/>
              </a:rPr>
              <a:t>Zielinski, T </a:t>
            </a:r>
            <a:r>
              <a:rPr lang="en-US" altLang="en-US" sz="1600" dirty="0">
                <a:latin typeface="Corbel" panose="020B0503020204020204" pitchFamily="34" charset="0"/>
                <a:cs typeface="Arial" pitchFamily="34" charset="0"/>
              </a:rPr>
              <a:t>(2015) Practical evaluation of SEEK and </a:t>
            </a:r>
            <a:r>
              <a:rPr lang="en-US" altLang="en-US" sz="1600" dirty="0" smtClean="0">
                <a:latin typeface="Corbel" panose="020B0503020204020204" pitchFamily="34" charset="0"/>
                <a:cs typeface="Arial" pitchFamily="34" charset="0"/>
              </a:rPr>
              <a:t>openBIS </a:t>
            </a:r>
            <a:r>
              <a:rPr lang="en-US" altLang="en-US" sz="1600" dirty="0">
                <a:latin typeface="Corbel" panose="020B0503020204020204" pitchFamily="34" charset="0"/>
                <a:cs typeface="Arial" pitchFamily="34" charset="0"/>
              </a:rPr>
              <a:t>for biological data management in </a:t>
            </a:r>
            <a:r>
              <a:rPr lang="en-US" altLang="en-US" sz="1600" dirty="0" smtClean="0">
                <a:latin typeface="Corbel" panose="020B0503020204020204" pitchFamily="34" charset="0"/>
                <a:cs typeface="Arial" pitchFamily="34" charset="0"/>
              </a:rPr>
              <a:t>SynthSys  </a:t>
            </a:r>
            <a:r>
              <a:rPr lang="en-US" altLang="en-US" sz="1600" dirty="0" smtClean="0">
                <a:latin typeface="Corbel" panose="020B0503020204020204" pitchFamily="34" charset="0"/>
                <a:cs typeface="Arial" pitchFamily="34" charset="0"/>
                <a:hlinkClick r:id="rId3"/>
              </a:rPr>
              <a:t>http</a:t>
            </a:r>
            <a:r>
              <a:rPr lang="en-US" altLang="en-US" sz="1600" dirty="0">
                <a:latin typeface="Corbel" panose="020B0503020204020204" pitchFamily="34" charset="0"/>
                <a:cs typeface="Arial" pitchFamily="34" charset="0"/>
                <a:hlinkClick r:id="rId3"/>
              </a:rPr>
              <a:t>://hdl.handle.net/1842/12236</a:t>
            </a:r>
            <a:r>
              <a:rPr lang="en-US" altLang="en-US" sz="1600" dirty="0">
                <a:latin typeface="Corbel" panose="020B0503020204020204" pitchFamily="34" charset="0"/>
                <a:cs typeface="Arial" pitchFamily="34" charset="0"/>
              </a:rPr>
              <a:t> </a:t>
            </a:r>
          </a:p>
        </p:txBody>
      </p:sp>
      <p:grpSp>
        <p:nvGrpSpPr>
          <p:cNvPr id="2" name="Group 1"/>
          <p:cNvGrpSpPr/>
          <p:nvPr/>
        </p:nvGrpSpPr>
        <p:grpSpPr>
          <a:xfrm>
            <a:off x="5964266" y="4769040"/>
            <a:ext cx="2078998" cy="1176177"/>
            <a:chOff x="7317538" y="1861814"/>
            <a:chExt cx="3024336" cy="1774607"/>
          </a:xfrm>
        </p:grpSpPr>
        <p:pic>
          <p:nvPicPr>
            <p:cNvPr id="61" name="Picture 2" descr="http://synbiochem.co.uk/wp-content/uploads/SYNBIOCHEM_Manchester_Synthetic_Biology_Research_Centre_logo1.pn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982643" y="2721442"/>
              <a:ext cx="1675657" cy="618866"/>
            </a:xfrm>
            <a:prstGeom prst="rect">
              <a:avLst/>
            </a:prstGeom>
            <a:solidFill>
              <a:schemeClr val="bg1"/>
            </a:solidFill>
          </p:spPr>
        </p:pic>
        <p:pic>
          <p:nvPicPr>
            <p:cNvPr id="41" name="Picture 10" descr="Simple house icon by klaasdc"/>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7317538" y="1861814"/>
              <a:ext cx="3024336" cy="1774607"/>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3" name="Group 2"/>
          <p:cNvGrpSpPr/>
          <p:nvPr/>
        </p:nvGrpSpPr>
        <p:grpSpPr>
          <a:xfrm>
            <a:off x="4283968" y="3561992"/>
            <a:ext cx="2448273" cy="1273853"/>
            <a:chOff x="7308303" y="3867635"/>
            <a:chExt cx="3024336" cy="1774607"/>
          </a:xfrm>
        </p:grpSpPr>
        <p:pic>
          <p:nvPicPr>
            <p:cNvPr id="60" name="Picture 2"/>
            <p:cNvPicPr>
              <a:picLocks noChangeAspect="1" noChangeArrowheads="1"/>
            </p:cNvPicPr>
            <p:nvPr/>
          </p:nvPicPr>
          <p:blipFill rotWithShape="1">
            <a:blip r:embed="rId6" cstate="print">
              <a:extLst>
                <a:ext uri="{28A0092B-C50C-407E-A947-70E740481C1C}">
                  <a14:useLocalDpi xmlns:a14="http://schemas.microsoft.com/office/drawing/2010/main" val="0"/>
                </a:ext>
              </a:extLst>
            </a:blip>
            <a:srcRect r="71522" b="9205"/>
            <a:stretch/>
          </p:blipFill>
          <p:spPr bwMode="auto">
            <a:xfrm>
              <a:off x="7981321" y="4605178"/>
              <a:ext cx="1649830" cy="91466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2" name="Picture 10" descr="Simple house icon by klaasdc"/>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7308303" y="3867635"/>
              <a:ext cx="3024336" cy="1774607"/>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5" name="Group 4"/>
          <p:cNvGrpSpPr/>
          <p:nvPr/>
        </p:nvGrpSpPr>
        <p:grpSpPr>
          <a:xfrm>
            <a:off x="4065162" y="2037620"/>
            <a:ext cx="2502662" cy="1325569"/>
            <a:chOff x="4445602" y="1412776"/>
            <a:chExt cx="3024336" cy="1774607"/>
          </a:xfrm>
        </p:grpSpPr>
        <p:pic>
          <p:nvPicPr>
            <p:cNvPr id="65" name="Picture 64" descr="VLN-logo-half"/>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5079537" y="1997652"/>
              <a:ext cx="1756466" cy="999471"/>
            </a:xfrm>
            <a:prstGeom prst="rect">
              <a:avLst/>
            </a:prstGeom>
            <a:noFill/>
            <a:extLst>
              <a:ext uri="{909E8E84-426E-40DD-AFC4-6F175D3DCCD1}">
                <a14:hiddenFill xmlns:a14="http://schemas.microsoft.com/office/drawing/2010/main">
                  <a:solidFill>
                    <a:srgbClr val="FFFFFF"/>
                  </a:solidFill>
                </a14:hiddenFill>
              </a:ext>
            </a:extLst>
          </p:spPr>
        </p:pic>
        <p:pic>
          <p:nvPicPr>
            <p:cNvPr id="50" name="Picture 10" descr="Simple house icon by klaasdc"/>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4445602" y="1412776"/>
              <a:ext cx="3024336" cy="1774607"/>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8" name="Group 7"/>
          <p:cNvGrpSpPr/>
          <p:nvPr/>
        </p:nvGrpSpPr>
        <p:grpSpPr>
          <a:xfrm>
            <a:off x="6298910" y="1720403"/>
            <a:ext cx="2677800" cy="1375938"/>
            <a:chOff x="3077580" y="2830571"/>
            <a:chExt cx="3024336" cy="1774607"/>
          </a:xfrm>
        </p:grpSpPr>
        <p:grpSp>
          <p:nvGrpSpPr>
            <p:cNvPr id="62" name="Group 61"/>
            <p:cNvGrpSpPr/>
            <p:nvPr/>
          </p:nvGrpSpPr>
          <p:grpSpPr>
            <a:xfrm>
              <a:off x="3813963" y="3620590"/>
              <a:ext cx="1551570" cy="744514"/>
              <a:chOff x="6340702" y="3962313"/>
              <a:chExt cx="1563493" cy="765166"/>
            </a:xfrm>
          </p:grpSpPr>
          <p:pic>
            <p:nvPicPr>
              <p:cNvPr id="63" name="Picture 2" descr="https://encrypted-tbn2.gstatic.com/images?q=tbn:ANd9GcQp56k5W_UZ54vZEakPJA8T6Y-L_VCAZpFEZIkup38ylo8MonOIg7aIJFk"/>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6340702" y="3992517"/>
                <a:ext cx="1563493" cy="734962"/>
              </a:xfrm>
              <a:prstGeom prst="rect">
                <a:avLst/>
              </a:prstGeom>
              <a:noFill/>
              <a:extLst>
                <a:ext uri="{909E8E84-426E-40DD-AFC4-6F175D3DCCD1}">
                  <a14:hiddenFill xmlns:a14="http://schemas.microsoft.com/office/drawing/2010/main">
                    <a:solidFill>
                      <a:srgbClr val="FFFFFF"/>
                    </a:solidFill>
                  </a14:hiddenFill>
                </a:ext>
              </a:extLst>
            </p:spPr>
          </p:pic>
          <p:pic>
            <p:nvPicPr>
              <p:cNvPr id="64" name="Picture 5"/>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6386941" y="3962313"/>
                <a:ext cx="762605" cy="36773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pic>
          <p:nvPicPr>
            <p:cNvPr id="51" name="Picture 10" descr="Simple house icon by klaasdc"/>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3077580" y="2830571"/>
              <a:ext cx="3024336" cy="1774607"/>
            </a:xfrm>
            <a:prstGeom prst="rect">
              <a:avLst/>
            </a:prstGeom>
            <a:noFill/>
            <a:extLst>
              <a:ext uri="{909E8E84-426E-40DD-AFC4-6F175D3DCCD1}">
                <a14:hiddenFill xmlns:a14="http://schemas.microsoft.com/office/drawing/2010/main">
                  <a:solidFill>
                    <a:srgbClr val="FFFFFF"/>
                  </a:solidFill>
                </a14:hiddenFill>
              </a:ext>
            </a:extLst>
          </p:spPr>
        </p:pic>
      </p:grpSp>
      <p:pic>
        <p:nvPicPr>
          <p:cNvPr id="24578" name="Picture 2"/>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6499846" y="3221072"/>
            <a:ext cx="2323548" cy="13636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56" name="Picture 5"/>
          <p:cNvPicPr>
            <a:picLocks noChangeAspect="1" noChangeArrowheads="1"/>
          </p:cNvPicPr>
          <p:nvPr/>
        </p:nvPicPr>
        <p:blipFill rotWithShape="1">
          <a:blip r:embed="rId14" cstate="print">
            <a:extLst>
              <a:ext uri="{28A0092B-C50C-407E-A947-70E740481C1C}">
                <a14:useLocalDpi xmlns:a14="http://schemas.microsoft.com/office/drawing/2010/main" val="0"/>
              </a:ext>
            </a:extLst>
          </a:blip>
          <a:srcRect l="36917" t="23060" r="37744" b="36670"/>
          <a:stretch/>
        </p:blipFill>
        <p:spPr bwMode="auto">
          <a:xfrm>
            <a:off x="268361" y="2408372"/>
            <a:ext cx="3295527" cy="289283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135164116"/>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8" name="Straight Arrow Connector 7"/>
          <p:cNvCxnSpPr/>
          <p:nvPr/>
        </p:nvCxnSpPr>
        <p:spPr>
          <a:xfrm flipH="1" flipV="1">
            <a:off x="3404730" y="780565"/>
            <a:ext cx="698288" cy="398023"/>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sp>
        <p:nvSpPr>
          <p:cNvPr id="9" name="TextBox 8"/>
          <p:cNvSpPr txBox="1"/>
          <p:nvPr/>
        </p:nvSpPr>
        <p:spPr>
          <a:xfrm>
            <a:off x="2662019" y="349309"/>
            <a:ext cx="1061509" cy="307777"/>
          </a:xfrm>
          <a:prstGeom prst="rect">
            <a:avLst/>
          </a:prstGeom>
        </p:spPr>
        <p:style>
          <a:lnRef idx="2">
            <a:schemeClr val="dk1"/>
          </a:lnRef>
          <a:fillRef idx="1">
            <a:schemeClr val="lt1"/>
          </a:fillRef>
          <a:effectRef idx="0">
            <a:schemeClr val="dk1"/>
          </a:effectRef>
          <a:fontRef idx="minor">
            <a:schemeClr val="dk1"/>
          </a:fontRef>
        </p:style>
        <p:txBody>
          <a:bodyPr wrap="none" rtlCol="0">
            <a:spAutoFit/>
          </a:bodyPr>
          <a:lstStyle/>
          <a:p>
            <a:r>
              <a:rPr lang="en-US" sz="1400" b="1" dirty="0" smtClean="0">
                <a:latin typeface="Corbel" panose="020B0503020204020204" pitchFamily="34" charset="0"/>
              </a:rPr>
              <a:t>Publication</a:t>
            </a:r>
            <a:endParaRPr lang="en-US" sz="1400" b="1" dirty="0">
              <a:latin typeface="Corbel" panose="020B0503020204020204" pitchFamily="34" charset="0"/>
            </a:endParaRPr>
          </a:p>
        </p:txBody>
      </p:sp>
      <p:pic>
        <p:nvPicPr>
          <p:cNvPr id="18" name="Picture 17" descr="Screen Shot 2016-03-29 at 10.29.58.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694624" y="3574306"/>
            <a:ext cx="1298894" cy="565855"/>
          </a:xfrm>
          <a:prstGeom prst="rect">
            <a:avLst/>
          </a:prstGeom>
        </p:spPr>
      </p:pic>
      <p:cxnSp>
        <p:nvCxnSpPr>
          <p:cNvPr id="22" name="Straight Arrow Connector 21"/>
          <p:cNvCxnSpPr/>
          <p:nvPr/>
        </p:nvCxnSpPr>
        <p:spPr>
          <a:xfrm flipH="1">
            <a:off x="6303291" y="3881071"/>
            <a:ext cx="881945" cy="1"/>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sp>
        <p:nvSpPr>
          <p:cNvPr id="25" name="TextBox 24"/>
          <p:cNvSpPr txBox="1"/>
          <p:nvPr/>
        </p:nvSpPr>
        <p:spPr>
          <a:xfrm>
            <a:off x="7238635" y="3656443"/>
            <a:ext cx="1763687" cy="1569660"/>
          </a:xfrm>
          <a:prstGeom prst="rect">
            <a:avLst/>
          </a:prstGeom>
        </p:spPr>
        <p:style>
          <a:lnRef idx="2">
            <a:schemeClr val="dk1"/>
          </a:lnRef>
          <a:fillRef idx="1">
            <a:schemeClr val="lt1"/>
          </a:fillRef>
          <a:effectRef idx="0">
            <a:schemeClr val="dk1"/>
          </a:effectRef>
          <a:fontRef idx="minor">
            <a:schemeClr val="dk1"/>
          </a:fontRef>
        </p:style>
        <p:txBody>
          <a:bodyPr wrap="square" rtlCol="0">
            <a:spAutoFit/>
          </a:bodyPr>
          <a:lstStyle/>
          <a:p>
            <a:pPr algn="ctr"/>
            <a:r>
              <a:rPr lang="en-US" sz="2400" dirty="0" smtClean="0">
                <a:latin typeface="Corbel" panose="020B0503020204020204" pitchFamily="34" charset="0"/>
              </a:rPr>
              <a:t>Data Collection</a:t>
            </a:r>
          </a:p>
          <a:p>
            <a:pPr algn="ctr"/>
            <a:r>
              <a:rPr lang="en-US" sz="2400" dirty="0" smtClean="0">
                <a:latin typeface="Corbel" panose="020B0503020204020204" pitchFamily="34" charset="0"/>
              </a:rPr>
              <a:t>/</a:t>
            </a:r>
          </a:p>
          <a:p>
            <a:pPr algn="ctr"/>
            <a:r>
              <a:rPr lang="en-US" sz="2400" dirty="0" smtClean="0">
                <a:latin typeface="Corbel" panose="020B0503020204020204" pitchFamily="34" charset="0"/>
              </a:rPr>
              <a:t>Generation</a:t>
            </a:r>
            <a:endParaRPr lang="en-US" sz="2400" dirty="0">
              <a:latin typeface="Corbel" panose="020B0503020204020204" pitchFamily="34" charset="0"/>
            </a:endParaRPr>
          </a:p>
        </p:txBody>
      </p:sp>
      <p:cxnSp>
        <p:nvCxnSpPr>
          <p:cNvPr id="37" name="Straight Arrow Connector 36"/>
          <p:cNvCxnSpPr/>
          <p:nvPr/>
        </p:nvCxnSpPr>
        <p:spPr>
          <a:xfrm flipH="1" flipV="1">
            <a:off x="3091897" y="3790800"/>
            <a:ext cx="1160269" cy="76"/>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sp>
        <p:nvSpPr>
          <p:cNvPr id="38" name="TextBox 37"/>
          <p:cNvSpPr txBox="1"/>
          <p:nvPr/>
        </p:nvSpPr>
        <p:spPr>
          <a:xfrm>
            <a:off x="2819512" y="3840803"/>
            <a:ext cx="1594556" cy="738664"/>
          </a:xfrm>
          <a:prstGeom prst="rect">
            <a:avLst/>
          </a:prstGeom>
          <a:noFill/>
        </p:spPr>
        <p:txBody>
          <a:bodyPr wrap="square" rtlCol="0">
            <a:spAutoFit/>
          </a:bodyPr>
          <a:lstStyle/>
          <a:p>
            <a:r>
              <a:rPr lang="en-US" sz="1400" dirty="0" smtClean="0">
                <a:latin typeface="Corbel" panose="020B0503020204020204" pitchFamily="34" charset="0"/>
              </a:rPr>
              <a:t>For local data management in the lab.</a:t>
            </a:r>
            <a:endParaRPr lang="en-US" sz="1400" dirty="0">
              <a:latin typeface="Corbel" panose="020B0503020204020204" pitchFamily="34" charset="0"/>
            </a:endParaRPr>
          </a:p>
        </p:txBody>
      </p:sp>
      <p:cxnSp>
        <p:nvCxnSpPr>
          <p:cNvPr id="39" name="Straight Arrow Connector 38"/>
          <p:cNvCxnSpPr/>
          <p:nvPr/>
        </p:nvCxnSpPr>
        <p:spPr>
          <a:xfrm flipH="1" flipV="1">
            <a:off x="633091" y="1573566"/>
            <a:ext cx="940888" cy="1354374"/>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pic>
        <p:nvPicPr>
          <p:cNvPr id="42" name="Picture 41" descr="download.png"/>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04353" y="468988"/>
            <a:ext cx="889377" cy="889377"/>
          </a:xfrm>
          <a:prstGeom prst="rect">
            <a:avLst/>
          </a:prstGeom>
        </p:spPr>
      </p:pic>
      <p:sp>
        <p:nvSpPr>
          <p:cNvPr id="44" name="TextBox 43"/>
          <p:cNvSpPr txBox="1"/>
          <p:nvPr/>
        </p:nvSpPr>
        <p:spPr>
          <a:xfrm>
            <a:off x="1021865" y="524063"/>
            <a:ext cx="769763" cy="307777"/>
          </a:xfrm>
          <a:prstGeom prst="rect">
            <a:avLst/>
          </a:prstGeom>
          <a:noFill/>
        </p:spPr>
        <p:txBody>
          <a:bodyPr wrap="none" rtlCol="0">
            <a:spAutoFit/>
          </a:bodyPr>
          <a:lstStyle/>
          <a:p>
            <a:r>
              <a:rPr lang="en-US" sz="1400" b="1" dirty="0" smtClean="0">
                <a:latin typeface="Corbel" panose="020B0503020204020204" pitchFamily="34" charset="0"/>
              </a:rPr>
              <a:t>Archive</a:t>
            </a:r>
            <a:endParaRPr lang="en-US" sz="1400" b="1" dirty="0">
              <a:latin typeface="Corbel" panose="020B0503020204020204" pitchFamily="34" charset="0"/>
            </a:endParaRPr>
          </a:p>
        </p:txBody>
      </p:sp>
      <p:cxnSp>
        <p:nvCxnSpPr>
          <p:cNvPr id="49" name="Straight Arrow Connector 48"/>
          <p:cNvCxnSpPr/>
          <p:nvPr/>
        </p:nvCxnSpPr>
        <p:spPr>
          <a:xfrm flipV="1">
            <a:off x="5339469" y="2117154"/>
            <a:ext cx="0" cy="950145"/>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sp>
        <p:nvSpPr>
          <p:cNvPr id="52" name="TextBox 51"/>
          <p:cNvSpPr txBox="1"/>
          <p:nvPr/>
        </p:nvSpPr>
        <p:spPr>
          <a:xfrm>
            <a:off x="4283968" y="1988840"/>
            <a:ext cx="1225223" cy="1169551"/>
          </a:xfrm>
          <a:prstGeom prst="rect">
            <a:avLst/>
          </a:prstGeom>
          <a:noFill/>
        </p:spPr>
        <p:txBody>
          <a:bodyPr wrap="square" rtlCol="0">
            <a:spAutoFit/>
          </a:bodyPr>
          <a:lstStyle/>
          <a:p>
            <a:r>
              <a:rPr lang="en-US" sz="1400" dirty="0" smtClean="0">
                <a:latin typeface="Corbel" panose="020B0503020204020204" pitchFamily="34" charset="0"/>
              </a:rPr>
              <a:t>Migrate/</a:t>
            </a:r>
          </a:p>
          <a:p>
            <a:r>
              <a:rPr lang="en-US" sz="1400" dirty="0" smtClean="0">
                <a:latin typeface="Corbel" panose="020B0503020204020204" pitchFamily="34" charset="0"/>
              </a:rPr>
              <a:t>register content for storage/ publication</a:t>
            </a:r>
            <a:endParaRPr lang="en-US" sz="1400" dirty="0">
              <a:latin typeface="Corbel" panose="020B0503020204020204" pitchFamily="34" charset="0"/>
            </a:endParaRPr>
          </a:p>
        </p:txBody>
      </p:sp>
      <p:cxnSp>
        <p:nvCxnSpPr>
          <p:cNvPr id="103" name="Straight Arrow Connector 102"/>
          <p:cNvCxnSpPr/>
          <p:nvPr/>
        </p:nvCxnSpPr>
        <p:spPr>
          <a:xfrm flipH="1" flipV="1">
            <a:off x="5993518" y="1620444"/>
            <a:ext cx="1890049" cy="1953862"/>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sp>
        <p:nvSpPr>
          <p:cNvPr id="109" name="TextBox 108"/>
          <p:cNvSpPr txBox="1"/>
          <p:nvPr/>
        </p:nvSpPr>
        <p:spPr>
          <a:xfrm>
            <a:off x="7095379" y="1857550"/>
            <a:ext cx="1576377" cy="738664"/>
          </a:xfrm>
          <a:prstGeom prst="rect">
            <a:avLst/>
          </a:prstGeom>
          <a:noFill/>
        </p:spPr>
        <p:txBody>
          <a:bodyPr wrap="square" rtlCol="0">
            <a:spAutoFit/>
          </a:bodyPr>
          <a:lstStyle/>
          <a:p>
            <a:r>
              <a:rPr lang="en-US" sz="1400" dirty="0" smtClean="0">
                <a:latin typeface="Corbel" panose="020B0503020204020204" pitchFamily="34" charset="0"/>
              </a:rPr>
              <a:t>Use  Hub for all data management in lab.</a:t>
            </a:r>
            <a:endParaRPr lang="en-US" sz="1400" dirty="0">
              <a:latin typeface="Corbel" panose="020B0503020204020204" pitchFamily="34" charset="0"/>
            </a:endParaRPr>
          </a:p>
        </p:txBody>
      </p:sp>
      <p:sp>
        <p:nvSpPr>
          <p:cNvPr id="98" name="TextBox 97"/>
          <p:cNvSpPr txBox="1"/>
          <p:nvPr/>
        </p:nvSpPr>
        <p:spPr>
          <a:xfrm>
            <a:off x="2249384" y="1747822"/>
            <a:ext cx="1786794" cy="738664"/>
          </a:xfrm>
          <a:prstGeom prst="rect">
            <a:avLst/>
          </a:prstGeom>
          <a:noFill/>
        </p:spPr>
        <p:txBody>
          <a:bodyPr wrap="square" rtlCol="0">
            <a:spAutoFit/>
          </a:bodyPr>
          <a:lstStyle/>
          <a:p>
            <a:r>
              <a:rPr lang="en-US" sz="1400" dirty="0" smtClean="0">
                <a:latin typeface="Corbel" panose="020B0503020204020204" pitchFamily="34" charset="0"/>
              </a:rPr>
              <a:t>Migrate/register content for storage/ publication</a:t>
            </a:r>
            <a:endParaRPr lang="en-US" sz="1400" dirty="0">
              <a:latin typeface="Corbel" panose="020B0503020204020204" pitchFamily="34" charset="0"/>
            </a:endParaRPr>
          </a:p>
        </p:txBody>
      </p:sp>
      <p:sp>
        <p:nvSpPr>
          <p:cNvPr id="102" name="TextBox 101"/>
          <p:cNvSpPr txBox="1"/>
          <p:nvPr/>
        </p:nvSpPr>
        <p:spPr>
          <a:xfrm>
            <a:off x="6211251" y="349309"/>
            <a:ext cx="2168626" cy="523220"/>
          </a:xfrm>
          <a:prstGeom prst="rect">
            <a:avLst/>
          </a:prstGeom>
          <a:noFill/>
        </p:spPr>
        <p:txBody>
          <a:bodyPr wrap="square" rtlCol="0">
            <a:spAutoFit/>
          </a:bodyPr>
          <a:lstStyle/>
          <a:p>
            <a:r>
              <a:rPr lang="en-GB" sz="2800" dirty="0" smtClean="0">
                <a:solidFill>
                  <a:schemeClr val="tx2">
                    <a:lumMod val="75000"/>
                  </a:schemeClr>
                </a:solidFill>
              </a:rPr>
              <a:t>Community</a:t>
            </a:r>
            <a:endParaRPr lang="en-GB" sz="2800" dirty="0">
              <a:solidFill>
                <a:schemeClr val="tx2">
                  <a:lumMod val="75000"/>
                </a:schemeClr>
              </a:solidFill>
            </a:endParaRPr>
          </a:p>
        </p:txBody>
      </p:sp>
      <p:pic>
        <p:nvPicPr>
          <p:cNvPr id="41" name="Picture 40"/>
          <p:cNvPicPr>
            <a:picLocks noChangeAspect="1" noChangeArrowheads="1"/>
          </p:cNvPicPr>
          <p:nvPr/>
        </p:nvPicPr>
        <p:blipFill rotWithShape="1">
          <a:blip r:embed="rId5" cstate="print">
            <a:extLst>
              <a:ext uri="{28A0092B-C50C-407E-A947-70E740481C1C}">
                <a14:useLocalDpi xmlns:a14="http://schemas.microsoft.com/office/drawing/2010/main" val="0"/>
              </a:ext>
            </a:extLst>
          </a:blip>
          <a:srcRect l="36917" t="23060" r="37744" b="36670"/>
          <a:stretch/>
        </p:blipFill>
        <p:spPr bwMode="auto">
          <a:xfrm>
            <a:off x="4194031" y="332656"/>
            <a:ext cx="1927375" cy="169186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3" name="Picture 42" descr="SEEK-full.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450768" y="332656"/>
            <a:ext cx="670638" cy="627962"/>
          </a:xfrm>
          <a:prstGeom prst="rect">
            <a:avLst/>
          </a:prstGeom>
          <a:ln>
            <a:noFill/>
          </a:ln>
        </p:spPr>
      </p:pic>
      <p:pic>
        <p:nvPicPr>
          <p:cNvPr id="50" name="Picture 10" descr="Simple house icon by klaasdc"/>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589235" y="3067299"/>
            <a:ext cx="2502662" cy="1857692"/>
          </a:xfrm>
          <a:prstGeom prst="rect">
            <a:avLst/>
          </a:prstGeom>
          <a:noFill/>
          <a:extLst>
            <a:ext uri="{909E8E84-426E-40DD-AFC4-6F175D3DCCD1}">
              <a14:hiddenFill xmlns:a14="http://schemas.microsoft.com/office/drawing/2010/main">
                <a:solidFill>
                  <a:srgbClr val="FFFFFF"/>
                </a:solidFill>
              </a14:hiddenFill>
            </a:ext>
          </a:extLst>
        </p:spPr>
      </p:pic>
      <p:pic>
        <p:nvPicPr>
          <p:cNvPr id="51" name="Picture 50" descr="SEEK-full.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333872" y="3656443"/>
            <a:ext cx="915512" cy="857253"/>
          </a:xfrm>
          <a:prstGeom prst="rect">
            <a:avLst/>
          </a:prstGeom>
          <a:ln>
            <a:noFill/>
          </a:ln>
        </p:spPr>
      </p:pic>
      <p:cxnSp>
        <p:nvCxnSpPr>
          <p:cNvPr id="45" name="Straight Arrow Connector 44"/>
          <p:cNvCxnSpPr/>
          <p:nvPr/>
        </p:nvCxnSpPr>
        <p:spPr>
          <a:xfrm flipV="1">
            <a:off x="2662019" y="1781172"/>
            <a:ext cx="1695603" cy="1286127"/>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sp>
        <p:nvSpPr>
          <p:cNvPr id="54" name="TextBox 53"/>
          <p:cNvSpPr txBox="1"/>
          <p:nvPr/>
        </p:nvSpPr>
        <p:spPr>
          <a:xfrm>
            <a:off x="3262360" y="4818284"/>
            <a:ext cx="3790716" cy="307777"/>
          </a:xfrm>
          <a:prstGeom prst="rect">
            <a:avLst/>
          </a:prstGeom>
          <a:noFill/>
        </p:spPr>
        <p:txBody>
          <a:bodyPr wrap="square" rtlCol="0">
            <a:spAutoFit/>
          </a:bodyPr>
          <a:lstStyle/>
          <a:p>
            <a:r>
              <a:rPr lang="en-US" sz="1400" dirty="0" smtClean="0">
                <a:latin typeface="Corbel" panose="020B0503020204020204" pitchFamily="34" charset="0"/>
              </a:rPr>
              <a:t>For local data management in the lab.</a:t>
            </a:r>
            <a:endParaRPr lang="en-US" sz="1400" dirty="0">
              <a:latin typeface="Corbel" panose="020B0503020204020204" pitchFamily="34" charset="0"/>
            </a:endParaRPr>
          </a:p>
        </p:txBody>
      </p:sp>
      <p:cxnSp>
        <p:nvCxnSpPr>
          <p:cNvPr id="55" name="Straight Arrow Connector 54"/>
          <p:cNvCxnSpPr/>
          <p:nvPr/>
        </p:nvCxnSpPr>
        <p:spPr>
          <a:xfrm flipH="1">
            <a:off x="3146076" y="4795491"/>
            <a:ext cx="4039160" cy="1"/>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pic>
        <p:nvPicPr>
          <p:cNvPr id="56" name="Picture 10" descr="Simple house icon by klaasdc"/>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4357622" y="3128584"/>
            <a:ext cx="2047770" cy="1417209"/>
          </a:xfrm>
          <a:prstGeom prst="rect">
            <a:avLst/>
          </a:prstGeom>
          <a:noFill/>
          <a:extLst>
            <a:ext uri="{909E8E84-426E-40DD-AFC4-6F175D3DCCD1}">
              <a14:hiddenFill xmlns:a14="http://schemas.microsoft.com/office/drawing/2010/main">
                <a:solidFill>
                  <a:srgbClr val="FFFFFF"/>
                </a:solidFill>
              </a14:hiddenFill>
            </a:ext>
          </a:extLst>
        </p:spPr>
      </p:pic>
      <p:pic>
        <p:nvPicPr>
          <p:cNvPr id="59" name="Picture 10" descr="Simple house icon by klaasdc"/>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4320186" y="5226103"/>
            <a:ext cx="2047770" cy="1417209"/>
          </a:xfrm>
          <a:prstGeom prst="rect">
            <a:avLst/>
          </a:prstGeom>
          <a:noFill/>
          <a:extLst>
            <a:ext uri="{909E8E84-426E-40DD-AFC4-6F175D3DCCD1}">
              <a14:hiddenFill xmlns:a14="http://schemas.microsoft.com/office/drawing/2010/main">
                <a:solidFill>
                  <a:srgbClr val="FFFFFF"/>
                </a:solidFill>
              </a14:hiddenFill>
            </a:ext>
          </a:extLst>
        </p:spPr>
      </p:pic>
      <p:cxnSp>
        <p:nvCxnSpPr>
          <p:cNvPr id="60" name="Straight Arrow Connector 59"/>
          <p:cNvCxnSpPr/>
          <p:nvPr/>
        </p:nvCxnSpPr>
        <p:spPr>
          <a:xfrm flipH="1">
            <a:off x="6303292" y="5373216"/>
            <a:ext cx="1293044" cy="864096"/>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sp>
        <p:nvSpPr>
          <p:cNvPr id="32" name="TextBox 31"/>
          <p:cNvSpPr txBox="1"/>
          <p:nvPr/>
        </p:nvSpPr>
        <p:spPr>
          <a:xfrm>
            <a:off x="4716016" y="5661248"/>
            <a:ext cx="1289135" cy="830997"/>
          </a:xfrm>
          <a:prstGeom prst="rect">
            <a:avLst/>
          </a:prstGeom>
          <a:noFill/>
        </p:spPr>
        <p:txBody>
          <a:bodyPr wrap="none" rtlCol="0">
            <a:spAutoFit/>
          </a:bodyPr>
          <a:lstStyle/>
          <a:p>
            <a:pPr algn="ctr"/>
            <a:r>
              <a:rPr lang="en-GB" sz="2400" dirty="0" smtClean="0">
                <a:latin typeface="Corbel" panose="020B0503020204020204" pitchFamily="34" charset="0"/>
              </a:rPr>
              <a:t>In House</a:t>
            </a:r>
          </a:p>
          <a:p>
            <a:pPr algn="ctr"/>
            <a:r>
              <a:rPr lang="en-GB" sz="2400" dirty="0" smtClean="0">
                <a:latin typeface="Corbel" panose="020B0503020204020204" pitchFamily="34" charset="0"/>
              </a:rPr>
              <a:t>Storage</a:t>
            </a:r>
            <a:endParaRPr lang="en-GB" sz="2400" dirty="0">
              <a:latin typeface="Corbel" panose="020B0503020204020204" pitchFamily="34" charset="0"/>
            </a:endParaRPr>
          </a:p>
        </p:txBody>
      </p:sp>
      <p:cxnSp>
        <p:nvCxnSpPr>
          <p:cNvPr id="64" name="Straight Arrow Connector 63"/>
          <p:cNvCxnSpPr/>
          <p:nvPr/>
        </p:nvCxnSpPr>
        <p:spPr>
          <a:xfrm flipH="1" flipV="1">
            <a:off x="1840566" y="5126061"/>
            <a:ext cx="2573502" cy="1111253"/>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sp>
        <p:nvSpPr>
          <p:cNvPr id="68" name="TextBox 67"/>
          <p:cNvSpPr txBox="1"/>
          <p:nvPr/>
        </p:nvSpPr>
        <p:spPr>
          <a:xfrm>
            <a:off x="1828170" y="5637434"/>
            <a:ext cx="1925704" cy="738664"/>
          </a:xfrm>
          <a:prstGeom prst="rect">
            <a:avLst/>
          </a:prstGeom>
          <a:noFill/>
        </p:spPr>
        <p:txBody>
          <a:bodyPr wrap="square" rtlCol="0">
            <a:spAutoFit/>
          </a:bodyPr>
          <a:lstStyle/>
          <a:p>
            <a:r>
              <a:rPr lang="en-US" sz="1400" dirty="0" smtClean="0">
                <a:latin typeface="Corbel" panose="020B0503020204020204" pitchFamily="34" charset="0"/>
              </a:rPr>
              <a:t>For local data management in the lab.</a:t>
            </a:r>
            <a:endParaRPr lang="en-US" sz="1400" dirty="0">
              <a:latin typeface="Corbel" panose="020B0503020204020204" pitchFamily="34" charset="0"/>
            </a:endParaRPr>
          </a:p>
        </p:txBody>
      </p:sp>
    </p:spTree>
    <p:extLst>
      <p:ext uri="{BB962C8B-B14F-4D97-AF65-F5344CB8AC3E}">
        <p14:creationId xmlns:p14="http://schemas.microsoft.com/office/powerpoint/2010/main" val="65863565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107503" y="274638"/>
            <a:ext cx="9001001" cy="1143000"/>
          </a:xfrm>
        </p:spPr>
        <p:txBody>
          <a:bodyPr>
            <a:normAutofit fontScale="90000"/>
          </a:bodyPr>
          <a:lstStyle/>
          <a:p>
            <a:r>
              <a:rPr lang="en-GB" sz="4000" dirty="0" smtClean="0"/>
              <a:t>Project Support – </a:t>
            </a:r>
            <a:r>
              <a:rPr lang="en-GB" sz="4000" dirty="0"/>
              <a:t>U</a:t>
            </a:r>
            <a:r>
              <a:rPr lang="en-GB" sz="4000" dirty="0" smtClean="0"/>
              <a:t>nderstanding Process</a:t>
            </a:r>
            <a:br>
              <a:rPr lang="en-GB" sz="4000" dirty="0" smtClean="0"/>
            </a:br>
            <a:r>
              <a:rPr lang="en-GB" sz="3100" dirty="0" smtClean="0"/>
              <a:t>Planning, Setups, Curation, Advice, Support</a:t>
            </a:r>
            <a:endParaRPr lang="en-GB" sz="3100" dirty="0"/>
          </a:p>
        </p:txBody>
      </p:sp>
      <p:pic>
        <p:nvPicPr>
          <p:cNvPr id="8194"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60611" y="1797952"/>
            <a:ext cx="5135338" cy="176195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6" name="Rectangle 5"/>
          <p:cNvSpPr/>
          <p:nvPr/>
        </p:nvSpPr>
        <p:spPr>
          <a:xfrm>
            <a:off x="5364088" y="1772816"/>
            <a:ext cx="3672408" cy="759219"/>
          </a:xfrm>
          <a:prstGeom prst="rect">
            <a:avLst/>
          </a:prstGeom>
          <a:solidFill>
            <a:schemeClr val="tx2"/>
          </a:solidFill>
          <a:ln>
            <a:noFill/>
          </a:ln>
          <a:effectLst>
            <a:innerShdw blurRad="63500" dist="50800" dir="27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 name="Rectangle 6"/>
          <p:cNvSpPr/>
          <p:nvPr/>
        </p:nvSpPr>
        <p:spPr>
          <a:xfrm>
            <a:off x="5652120" y="1897668"/>
            <a:ext cx="3456384" cy="523220"/>
          </a:xfrm>
          <a:prstGeom prst="rect">
            <a:avLst/>
          </a:prstGeom>
        </p:spPr>
        <p:txBody>
          <a:bodyPr wrap="square">
            <a:spAutoFit/>
          </a:bodyPr>
          <a:lstStyle/>
          <a:p>
            <a:r>
              <a:rPr lang="en-GB" sz="2800" dirty="0" smtClean="0">
                <a:solidFill>
                  <a:schemeClr val="bg1"/>
                </a:solidFill>
                <a:latin typeface="Corbel" panose="020B0503020204020204" pitchFamily="34" charset="0"/>
              </a:rPr>
              <a:t>Community support</a:t>
            </a:r>
          </a:p>
        </p:txBody>
      </p:sp>
      <p:sp>
        <p:nvSpPr>
          <p:cNvPr id="8" name="Rectangle 7"/>
          <p:cNvSpPr/>
          <p:nvPr/>
        </p:nvSpPr>
        <p:spPr>
          <a:xfrm rot="5400000">
            <a:off x="5709319" y="4134272"/>
            <a:ext cx="3600400" cy="461665"/>
          </a:xfrm>
          <a:prstGeom prst="rect">
            <a:avLst/>
          </a:prstGeom>
        </p:spPr>
        <p:txBody>
          <a:bodyPr wrap="square">
            <a:spAutoFit/>
          </a:bodyPr>
          <a:lstStyle/>
          <a:p>
            <a:r>
              <a:rPr lang="en-GB" sz="2400" dirty="0">
                <a:solidFill>
                  <a:schemeClr val="bg1"/>
                </a:solidFill>
                <a:latin typeface="Corbel" panose="020B0503020204020204" pitchFamily="34" charset="0"/>
              </a:rPr>
              <a:t>S</a:t>
            </a:r>
            <a:r>
              <a:rPr lang="en-GB" sz="2400" dirty="0" smtClean="0">
                <a:solidFill>
                  <a:schemeClr val="bg1"/>
                </a:solidFill>
                <a:latin typeface="Corbel" panose="020B0503020204020204" pitchFamily="34" charset="0"/>
              </a:rPr>
              <a:t>pecial project support </a:t>
            </a:r>
            <a:endParaRPr lang="en-GB" sz="2400" dirty="0">
              <a:solidFill>
                <a:schemeClr val="bg1"/>
              </a:solidFill>
            </a:endParaRPr>
          </a:p>
        </p:txBody>
      </p:sp>
      <p:sp>
        <p:nvSpPr>
          <p:cNvPr id="9" name="Rectangle 8"/>
          <p:cNvSpPr/>
          <p:nvPr/>
        </p:nvSpPr>
        <p:spPr>
          <a:xfrm rot="16200000">
            <a:off x="5594867" y="3748715"/>
            <a:ext cx="3126798" cy="615161"/>
          </a:xfrm>
          <a:prstGeom prst="rect">
            <a:avLst/>
          </a:prstGeom>
          <a:solidFill>
            <a:schemeClr val="tx2"/>
          </a:solidFill>
          <a:ln>
            <a:noFill/>
          </a:ln>
          <a:effectLst>
            <a:innerShdw blurRad="63500" dist="50800" dir="27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0" name="Rectangle 9"/>
          <p:cNvSpPr/>
          <p:nvPr/>
        </p:nvSpPr>
        <p:spPr>
          <a:xfrm rot="5400000">
            <a:off x="5385281" y="4134272"/>
            <a:ext cx="3600400" cy="461665"/>
          </a:xfrm>
          <a:prstGeom prst="rect">
            <a:avLst/>
          </a:prstGeom>
        </p:spPr>
        <p:txBody>
          <a:bodyPr wrap="square">
            <a:spAutoFit/>
          </a:bodyPr>
          <a:lstStyle/>
          <a:p>
            <a:r>
              <a:rPr lang="en-GB" sz="2400" dirty="0">
                <a:solidFill>
                  <a:schemeClr val="bg1"/>
                </a:solidFill>
                <a:latin typeface="Corbel" panose="020B0503020204020204" pitchFamily="34" charset="0"/>
              </a:rPr>
              <a:t>S</a:t>
            </a:r>
            <a:r>
              <a:rPr lang="en-GB" sz="2400" dirty="0" smtClean="0">
                <a:solidFill>
                  <a:schemeClr val="bg1"/>
                </a:solidFill>
                <a:latin typeface="Corbel" panose="020B0503020204020204" pitchFamily="34" charset="0"/>
              </a:rPr>
              <a:t>pecial project support </a:t>
            </a:r>
            <a:endParaRPr lang="en-GB" sz="2400" dirty="0">
              <a:solidFill>
                <a:schemeClr val="bg1"/>
              </a:solidFill>
            </a:endParaRPr>
          </a:p>
        </p:txBody>
      </p:sp>
      <p:pic>
        <p:nvPicPr>
          <p:cNvPr id="11" name="Bild 6"/>
          <p:cNvPicPr>
            <a:picLocks noChangeAspect="1"/>
          </p:cNvPicPr>
          <p:nvPr/>
        </p:nvPicPr>
        <p:blipFill>
          <a:blip r:embed="rId4"/>
          <a:srcRect/>
          <a:stretch>
            <a:fillRect/>
          </a:stretch>
        </p:blipFill>
        <p:spPr bwMode="auto">
          <a:xfrm>
            <a:off x="179512" y="3645024"/>
            <a:ext cx="2880320" cy="1623733"/>
          </a:xfrm>
          <a:prstGeom prst="rect">
            <a:avLst/>
          </a:prstGeom>
          <a:noFill/>
          <a:ln w="9525">
            <a:noFill/>
            <a:miter lim="800000"/>
            <a:headEnd/>
            <a:tailEnd/>
          </a:ln>
        </p:spPr>
      </p:pic>
      <p:sp>
        <p:nvSpPr>
          <p:cNvPr id="2" name="Rectangle 1"/>
          <p:cNvSpPr/>
          <p:nvPr/>
        </p:nvSpPr>
        <p:spPr>
          <a:xfrm>
            <a:off x="84415" y="5445224"/>
            <a:ext cx="3839513" cy="830997"/>
          </a:xfrm>
          <a:prstGeom prst="rect">
            <a:avLst/>
          </a:prstGeom>
        </p:spPr>
        <p:txBody>
          <a:bodyPr wrap="none">
            <a:spAutoFit/>
          </a:bodyPr>
          <a:lstStyle/>
          <a:p>
            <a:r>
              <a:rPr lang="en-GB" sz="2800" dirty="0" smtClean="0">
                <a:latin typeface="Corbel" panose="020B0503020204020204" pitchFamily="34" charset="0"/>
              </a:rPr>
              <a:t>model technical curation</a:t>
            </a:r>
          </a:p>
          <a:p>
            <a:r>
              <a:rPr lang="en-GB" sz="2000" dirty="0">
                <a:latin typeface="Corbel" panose="020B0503020204020204" pitchFamily="34" charset="0"/>
              </a:rPr>
              <a:t>w</a:t>
            </a:r>
            <a:r>
              <a:rPr lang="en-GB" sz="2000" dirty="0" smtClean="0">
                <a:latin typeface="Corbel" panose="020B0503020204020204" pitchFamily="34" charset="0"/>
              </a:rPr>
              <a:t>ith our JWS Online partners</a:t>
            </a:r>
          </a:p>
        </p:txBody>
      </p:sp>
      <p:sp>
        <p:nvSpPr>
          <p:cNvPr id="3" name="Rectangle 2"/>
          <p:cNvSpPr/>
          <p:nvPr/>
        </p:nvSpPr>
        <p:spPr>
          <a:xfrm>
            <a:off x="3203848" y="3645024"/>
            <a:ext cx="2880320" cy="2185214"/>
          </a:xfrm>
          <a:prstGeom prst="rect">
            <a:avLst/>
          </a:prstGeom>
        </p:spPr>
        <p:txBody>
          <a:bodyPr wrap="square">
            <a:spAutoFit/>
          </a:bodyPr>
          <a:lstStyle/>
          <a:p>
            <a:r>
              <a:rPr lang="en-GB" sz="2800" dirty="0" smtClean="0">
                <a:latin typeface="Corbel" panose="020B0503020204020204" pitchFamily="34" charset="0"/>
              </a:rPr>
              <a:t>PALs project ambassadors</a:t>
            </a:r>
          </a:p>
          <a:p>
            <a:r>
              <a:rPr lang="en-GB" sz="2000" dirty="0" smtClean="0">
                <a:latin typeface="Corbel" panose="020B0503020204020204" pitchFamily="34" charset="0"/>
              </a:rPr>
              <a:t>co-design, tailoring, </a:t>
            </a:r>
          </a:p>
          <a:p>
            <a:r>
              <a:rPr lang="en-GB" sz="2000" dirty="0" smtClean="0">
                <a:latin typeface="Corbel" panose="020B0503020204020204" pitchFamily="34" charset="0"/>
              </a:rPr>
              <a:t>facilitating communication</a:t>
            </a:r>
          </a:p>
          <a:p>
            <a:endParaRPr lang="en-GB" sz="2000" dirty="0" smtClean="0">
              <a:latin typeface="Corbel" panose="020B0503020204020204" pitchFamily="34" charset="0"/>
            </a:endParaRPr>
          </a:p>
        </p:txBody>
      </p:sp>
      <p:sp>
        <p:nvSpPr>
          <p:cNvPr id="4" name="TextBox 3"/>
          <p:cNvSpPr txBox="1"/>
          <p:nvPr/>
        </p:nvSpPr>
        <p:spPr>
          <a:xfrm>
            <a:off x="5580112" y="5715253"/>
            <a:ext cx="3204723" cy="954107"/>
          </a:xfrm>
          <a:prstGeom prst="rect">
            <a:avLst/>
          </a:prstGeom>
          <a:solidFill>
            <a:schemeClr val="tx2"/>
          </a:solidFill>
        </p:spPr>
        <p:txBody>
          <a:bodyPr wrap="none" rtlCol="0">
            <a:spAutoFit/>
          </a:bodyPr>
          <a:lstStyle/>
          <a:p>
            <a:r>
              <a:rPr lang="en-GB" sz="2800" u="sng" dirty="0" smtClean="0">
                <a:solidFill>
                  <a:schemeClr val="bg1"/>
                </a:solidFill>
                <a:latin typeface="Corbel" panose="020B0503020204020204" pitchFamily="34" charset="0"/>
              </a:rPr>
              <a:t>In the works:</a:t>
            </a:r>
          </a:p>
          <a:p>
            <a:r>
              <a:rPr lang="en-GB" sz="2800" dirty="0" smtClean="0">
                <a:solidFill>
                  <a:schemeClr val="bg1"/>
                </a:solidFill>
                <a:latin typeface="Corbel" panose="020B0503020204020204" pitchFamily="34" charset="0"/>
              </a:rPr>
              <a:t>Partner on-boarding</a:t>
            </a:r>
            <a:endParaRPr lang="en-GB" sz="2800" dirty="0">
              <a:solidFill>
                <a:schemeClr val="bg1"/>
              </a:solidFill>
              <a:latin typeface="Corbel" panose="020B0503020204020204" pitchFamily="34" charset="0"/>
            </a:endParaRPr>
          </a:p>
        </p:txBody>
      </p:sp>
      <p:sp>
        <p:nvSpPr>
          <p:cNvPr id="14" name="Rectangle 13"/>
          <p:cNvSpPr/>
          <p:nvPr/>
        </p:nvSpPr>
        <p:spPr>
          <a:xfrm>
            <a:off x="107504" y="6290156"/>
            <a:ext cx="3716082" cy="523220"/>
          </a:xfrm>
          <a:prstGeom prst="rect">
            <a:avLst/>
          </a:prstGeom>
        </p:spPr>
        <p:txBody>
          <a:bodyPr wrap="none">
            <a:spAutoFit/>
          </a:bodyPr>
          <a:lstStyle/>
          <a:p>
            <a:r>
              <a:rPr lang="en-GB" sz="2800" dirty="0">
                <a:latin typeface="Corbel" panose="020B0503020204020204" pitchFamily="34" charset="0"/>
              </a:rPr>
              <a:t>s</a:t>
            </a:r>
            <a:r>
              <a:rPr lang="en-GB" sz="2800" dirty="0" smtClean="0">
                <a:latin typeface="Corbel" panose="020B0503020204020204" pitchFamily="34" charset="0"/>
              </a:rPr>
              <a:t>tandard, best practices</a:t>
            </a:r>
          </a:p>
        </p:txBody>
      </p:sp>
    </p:spTree>
    <p:extLst>
      <p:ext uri="{BB962C8B-B14F-4D97-AF65-F5344CB8AC3E}">
        <p14:creationId xmlns:p14="http://schemas.microsoft.com/office/powerpoint/2010/main" val="1272437464"/>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Resultado de imagen de Jurgen Hannstra VU"/>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55576" y="1772816"/>
            <a:ext cx="2524125" cy="2857500"/>
          </a:xfrm>
          <a:prstGeom prst="rect">
            <a:avLst/>
          </a:prstGeom>
          <a:noFill/>
          <a:extLst>
            <a:ext uri="{909E8E84-426E-40DD-AFC4-6F175D3DCCD1}">
              <a14:hiddenFill xmlns:a14="http://schemas.microsoft.com/office/drawing/2010/main">
                <a:solidFill>
                  <a:srgbClr val="FFFFFF"/>
                </a:solidFill>
              </a14:hiddenFill>
            </a:ext>
          </a:extLst>
        </p:spPr>
      </p:pic>
      <p:sp>
        <p:nvSpPr>
          <p:cNvPr id="6" name="Rounded Rectangular Callout 5"/>
          <p:cNvSpPr/>
          <p:nvPr/>
        </p:nvSpPr>
        <p:spPr>
          <a:xfrm>
            <a:off x="3995936" y="2564904"/>
            <a:ext cx="4680520" cy="2232248"/>
          </a:xfrm>
          <a:prstGeom prst="wedgeRoundRectCallout">
            <a:avLst>
              <a:gd name="adj1" fmla="val -87582"/>
              <a:gd name="adj2" fmla="val -3212"/>
              <a:gd name="adj3" fmla="val 16667"/>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 name="TextBox 6"/>
          <p:cNvSpPr txBox="1"/>
          <p:nvPr/>
        </p:nvSpPr>
        <p:spPr>
          <a:xfrm>
            <a:off x="4211960" y="2837254"/>
            <a:ext cx="4392488" cy="1815882"/>
          </a:xfrm>
          <a:prstGeom prst="rect">
            <a:avLst/>
          </a:prstGeom>
          <a:noFill/>
        </p:spPr>
        <p:txBody>
          <a:bodyPr wrap="square" rtlCol="0">
            <a:spAutoFit/>
          </a:bodyPr>
          <a:lstStyle/>
          <a:p>
            <a:r>
              <a:rPr lang="en-GB" sz="2800" dirty="0" smtClean="0">
                <a:solidFill>
                  <a:schemeClr val="bg1"/>
                </a:solidFill>
                <a:latin typeface="Corbel" panose="020B0503020204020204" pitchFamily="34" charset="0"/>
              </a:rPr>
              <a:t>Using FAIRDOM my own lab colleagues saw what I was doing and called to collaborate!</a:t>
            </a:r>
            <a:endParaRPr lang="en-GB" sz="2800" dirty="0">
              <a:solidFill>
                <a:schemeClr val="bg1"/>
              </a:solidFill>
              <a:latin typeface="Corbel" panose="020B0503020204020204" pitchFamily="34" charset="0"/>
            </a:endParaRPr>
          </a:p>
        </p:txBody>
      </p:sp>
      <p:sp>
        <p:nvSpPr>
          <p:cNvPr id="8" name="Rectangle 7"/>
          <p:cNvSpPr/>
          <p:nvPr/>
        </p:nvSpPr>
        <p:spPr>
          <a:xfrm>
            <a:off x="748358" y="5085184"/>
            <a:ext cx="4572000" cy="1200329"/>
          </a:xfrm>
          <a:prstGeom prst="rect">
            <a:avLst/>
          </a:prstGeom>
        </p:spPr>
        <p:txBody>
          <a:bodyPr>
            <a:spAutoFit/>
          </a:bodyPr>
          <a:lstStyle/>
          <a:p>
            <a:r>
              <a:rPr lang="en-GB" sz="2400" dirty="0" err="1">
                <a:latin typeface="Corbel" panose="020B0503020204020204" pitchFamily="34" charset="0"/>
              </a:rPr>
              <a:t>Jurgen</a:t>
            </a:r>
            <a:r>
              <a:rPr lang="en-GB" sz="2400" dirty="0">
                <a:latin typeface="Corbel" panose="020B0503020204020204" pitchFamily="34" charset="0"/>
              </a:rPr>
              <a:t> </a:t>
            </a:r>
            <a:r>
              <a:rPr lang="en-GB" sz="2400" dirty="0" err="1">
                <a:latin typeface="Corbel" panose="020B0503020204020204" pitchFamily="34" charset="0"/>
              </a:rPr>
              <a:t>Hannstra</a:t>
            </a:r>
            <a:endParaRPr lang="en-GB" sz="2400" dirty="0">
              <a:latin typeface="Corbel" panose="020B0503020204020204" pitchFamily="34" charset="0"/>
            </a:endParaRPr>
          </a:p>
          <a:p>
            <a:r>
              <a:rPr lang="en-GB" sz="2400" dirty="0" err="1">
                <a:latin typeface="Corbel" panose="020B0503020204020204" pitchFamily="34" charset="0"/>
              </a:rPr>
              <a:t>Vrije</a:t>
            </a:r>
            <a:r>
              <a:rPr lang="en-GB" sz="2400" dirty="0">
                <a:latin typeface="Corbel" panose="020B0503020204020204" pitchFamily="34" charset="0"/>
              </a:rPr>
              <a:t> </a:t>
            </a:r>
            <a:r>
              <a:rPr lang="en-GB" sz="2400" dirty="0" err="1">
                <a:latin typeface="Corbel" panose="020B0503020204020204" pitchFamily="34" charset="0"/>
              </a:rPr>
              <a:t>Universiteit</a:t>
            </a:r>
            <a:r>
              <a:rPr lang="en-GB" sz="2400" dirty="0">
                <a:latin typeface="Corbel" panose="020B0503020204020204" pitchFamily="34" charset="0"/>
              </a:rPr>
              <a:t> </a:t>
            </a:r>
            <a:r>
              <a:rPr lang="en-GB" sz="2400" dirty="0" smtClean="0">
                <a:latin typeface="Corbel" panose="020B0503020204020204" pitchFamily="34" charset="0"/>
              </a:rPr>
              <a:t>Amsterdam, </a:t>
            </a:r>
            <a:r>
              <a:rPr lang="en-GB" sz="2400" dirty="0">
                <a:latin typeface="Corbel" panose="020B0503020204020204" pitchFamily="34" charset="0"/>
              </a:rPr>
              <a:t>Netherlands</a:t>
            </a:r>
          </a:p>
        </p:txBody>
      </p:sp>
    </p:spTree>
    <p:extLst>
      <p:ext uri="{BB962C8B-B14F-4D97-AF65-F5344CB8AC3E}">
        <p14:creationId xmlns:p14="http://schemas.microsoft.com/office/powerpoint/2010/main" val="1337409853"/>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t="9687"/>
          <a:stretch/>
        </p:blipFill>
        <p:spPr bwMode="auto">
          <a:xfrm>
            <a:off x="177170" y="1592317"/>
            <a:ext cx="2596971" cy="234542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 name="Picture 3" descr="SEEK-full.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868297" y="1741227"/>
            <a:ext cx="855071" cy="800658"/>
          </a:xfrm>
          <a:prstGeom prst="rect">
            <a:avLst/>
          </a:prstGeom>
          <a:ln>
            <a:noFill/>
          </a:ln>
        </p:spPr>
      </p:pic>
      <p:pic>
        <p:nvPicPr>
          <p:cNvPr id="5" name="Picture 4" descr="https://encrypted-tbn2.gstatic.com/images?q=tbn:ANd9GcTSPwAOHPs9Yuq1cz682RguYQrsEdRtznv1bXngYps4btjO2dMZQH_GW9-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27474" y="5231539"/>
            <a:ext cx="840823" cy="366598"/>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8" descr="Image result for storage icon"/>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747276" y="5649918"/>
            <a:ext cx="845720" cy="845720"/>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10" descr="Simple house icon by klaasdc"/>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35496" y="4894753"/>
            <a:ext cx="3024336" cy="1774607"/>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16"/>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1652630" y="5753137"/>
            <a:ext cx="742501" cy="74250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3" name="Bent Arrow 22"/>
          <p:cNvSpPr/>
          <p:nvPr/>
        </p:nvSpPr>
        <p:spPr>
          <a:xfrm>
            <a:off x="2084321" y="4511459"/>
            <a:ext cx="687479" cy="504056"/>
          </a:xfrm>
          <a:prstGeom prst="bentArrow">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24" name="Bent Arrow 23"/>
          <p:cNvSpPr/>
          <p:nvPr/>
        </p:nvSpPr>
        <p:spPr>
          <a:xfrm flipV="1">
            <a:off x="2051391" y="3782228"/>
            <a:ext cx="687479" cy="504056"/>
          </a:xfrm>
          <a:prstGeom prst="bentArrow">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31" name="Title 30"/>
          <p:cNvSpPr>
            <a:spLocks noGrp="1"/>
          </p:cNvSpPr>
          <p:nvPr>
            <p:ph type="title"/>
          </p:nvPr>
        </p:nvSpPr>
        <p:spPr/>
        <p:txBody>
          <a:bodyPr>
            <a:normAutofit fontScale="90000"/>
          </a:bodyPr>
          <a:lstStyle/>
          <a:p>
            <a:r>
              <a:rPr lang="en-GB" dirty="0" smtClean="0"/>
              <a:t>Structured Description</a:t>
            </a:r>
            <a:br>
              <a:rPr lang="en-GB" dirty="0" smtClean="0"/>
            </a:br>
            <a:r>
              <a:rPr lang="en-GB" sz="3600" dirty="0" smtClean="0"/>
              <a:t>registration, search, comparison</a:t>
            </a:r>
            <a:endParaRPr lang="en-GB" sz="3600" dirty="0"/>
          </a:p>
        </p:txBody>
      </p:sp>
      <p:pic>
        <p:nvPicPr>
          <p:cNvPr id="26" name="Picture 6" descr="rightfield-logo-with-text"/>
          <p:cNvPicPr>
            <a:picLocks noChangeAspect="1" noChangeArrowheads="1"/>
          </p:cNvPicPr>
          <p:nvPr/>
        </p:nvPicPr>
        <p:blipFill>
          <a:blip r:embed="rId9"/>
          <a:srcRect/>
          <a:stretch>
            <a:fillRect/>
          </a:stretch>
        </p:blipFill>
        <p:spPr bwMode="auto">
          <a:xfrm>
            <a:off x="3401164" y="1655576"/>
            <a:ext cx="2699792" cy="702617"/>
          </a:xfrm>
          <a:prstGeom prst="rect">
            <a:avLst/>
          </a:prstGeom>
          <a:noFill/>
          <a:ln w="9525">
            <a:noFill/>
            <a:miter lim="800000"/>
            <a:headEnd/>
            <a:tailEnd/>
          </a:ln>
        </p:spPr>
      </p:pic>
      <p:sp>
        <p:nvSpPr>
          <p:cNvPr id="28" name="Rectangle 27"/>
          <p:cNvSpPr/>
          <p:nvPr/>
        </p:nvSpPr>
        <p:spPr>
          <a:xfrm>
            <a:off x="4716016" y="3873242"/>
            <a:ext cx="1670788" cy="707886"/>
          </a:xfrm>
          <a:prstGeom prst="rect">
            <a:avLst/>
          </a:prstGeom>
        </p:spPr>
        <p:txBody>
          <a:bodyPr wrap="square">
            <a:spAutoFit/>
          </a:bodyPr>
          <a:lstStyle/>
          <a:p>
            <a:r>
              <a:rPr lang="en-GB" sz="2000" dirty="0">
                <a:latin typeface="Corbel" panose="020B0503020204020204" pitchFamily="34" charset="0"/>
              </a:rPr>
              <a:t>JBEI-ICE</a:t>
            </a:r>
          </a:p>
          <a:p>
            <a:r>
              <a:rPr lang="en-GB" sz="2000" dirty="0" err="1">
                <a:latin typeface="Corbel" panose="020B0503020204020204" pitchFamily="34" charset="0"/>
              </a:rPr>
              <a:t>LabCollector</a:t>
            </a:r>
            <a:endParaRPr lang="en-GB" sz="2000" dirty="0">
              <a:latin typeface="Corbel" panose="020B0503020204020204" pitchFamily="34" charset="0"/>
            </a:endParaRPr>
          </a:p>
        </p:txBody>
      </p:sp>
      <p:sp>
        <p:nvSpPr>
          <p:cNvPr id="29" name="Rectangle 28"/>
          <p:cNvSpPr/>
          <p:nvPr/>
        </p:nvSpPr>
        <p:spPr>
          <a:xfrm>
            <a:off x="4716016" y="3172906"/>
            <a:ext cx="2286000" cy="400110"/>
          </a:xfrm>
          <a:prstGeom prst="rect">
            <a:avLst/>
          </a:prstGeom>
        </p:spPr>
        <p:txBody>
          <a:bodyPr wrap="square">
            <a:spAutoFit/>
          </a:bodyPr>
          <a:lstStyle/>
          <a:p>
            <a:r>
              <a:rPr lang="en-GB" sz="2000" dirty="0" smtClean="0">
                <a:latin typeface="Corbel" panose="020B0503020204020204" pitchFamily="34" charset="0"/>
              </a:rPr>
              <a:t>LabArchives</a:t>
            </a:r>
            <a:endParaRPr lang="en-GB" sz="2000" dirty="0">
              <a:latin typeface="Corbel" panose="020B0503020204020204" pitchFamily="34" charset="0"/>
            </a:endParaRPr>
          </a:p>
        </p:txBody>
      </p:sp>
      <p:sp>
        <p:nvSpPr>
          <p:cNvPr id="33" name="Rectangle 32"/>
          <p:cNvSpPr/>
          <p:nvPr/>
        </p:nvSpPr>
        <p:spPr>
          <a:xfrm>
            <a:off x="4716016" y="4941168"/>
            <a:ext cx="1670788" cy="400110"/>
          </a:xfrm>
          <a:prstGeom prst="rect">
            <a:avLst/>
          </a:prstGeom>
        </p:spPr>
        <p:txBody>
          <a:bodyPr wrap="square">
            <a:spAutoFit/>
          </a:bodyPr>
          <a:lstStyle/>
          <a:p>
            <a:r>
              <a:rPr lang="en-GB" sz="2000" dirty="0" smtClean="0">
                <a:latin typeface="Corbel" panose="020B0503020204020204" pitchFamily="34" charset="0"/>
              </a:rPr>
              <a:t>Spreadsheets</a:t>
            </a:r>
            <a:endParaRPr lang="en-GB" sz="2000" dirty="0">
              <a:latin typeface="Corbel" panose="020B0503020204020204" pitchFamily="34" charset="0"/>
            </a:endParaRPr>
          </a:p>
        </p:txBody>
      </p:sp>
      <p:sp>
        <p:nvSpPr>
          <p:cNvPr id="36" name="TextBox 35"/>
          <p:cNvSpPr txBox="1"/>
          <p:nvPr/>
        </p:nvSpPr>
        <p:spPr>
          <a:xfrm>
            <a:off x="3445312" y="2350621"/>
            <a:ext cx="3556704" cy="646331"/>
          </a:xfrm>
          <a:prstGeom prst="rect">
            <a:avLst/>
          </a:prstGeom>
          <a:noFill/>
        </p:spPr>
        <p:txBody>
          <a:bodyPr wrap="square" rtlCol="0">
            <a:spAutoFit/>
          </a:bodyPr>
          <a:lstStyle/>
          <a:p>
            <a:r>
              <a:rPr lang="en-GB" dirty="0" smtClean="0">
                <a:latin typeface="Corbel" panose="020B0503020204020204" pitchFamily="34" charset="0"/>
              </a:rPr>
              <a:t>Spreadsheet framework for templates and harvesting</a:t>
            </a:r>
            <a:endParaRPr lang="en-GB" dirty="0">
              <a:latin typeface="Corbel" panose="020B0503020204020204" pitchFamily="34" charset="0"/>
            </a:endParaRPr>
          </a:p>
        </p:txBody>
      </p:sp>
      <p:grpSp>
        <p:nvGrpSpPr>
          <p:cNvPr id="38" name="Group 37"/>
          <p:cNvGrpSpPr/>
          <p:nvPr/>
        </p:nvGrpSpPr>
        <p:grpSpPr>
          <a:xfrm>
            <a:off x="6732240" y="2646412"/>
            <a:ext cx="2051720" cy="3446884"/>
            <a:chOff x="7092280" y="2541885"/>
            <a:chExt cx="2051720" cy="3446884"/>
          </a:xfrm>
          <a:solidFill>
            <a:schemeClr val="tx2"/>
          </a:solidFill>
        </p:grpSpPr>
        <p:sp>
          <p:nvSpPr>
            <p:cNvPr id="27" name="TextBox 26"/>
            <p:cNvSpPr txBox="1"/>
            <p:nvPr/>
          </p:nvSpPr>
          <p:spPr>
            <a:xfrm>
              <a:off x="7095944" y="3172906"/>
              <a:ext cx="1861077" cy="707886"/>
            </a:xfrm>
            <a:prstGeom prst="rect">
              <a:avLst/>
            </a:prstGeom>
            <a:grpFill/>
          </p:spPr>
          <p:txBody>
            <a:bodyPr wrap="square" rtlCol="0">
              <a:spAutoFit/>
            </a:bodyPr>
            <a:lstStyle/>
            <a:p>
              <a:r>
                <a:rPr lang="en-GB" sz="2000" dirty="0" smtClean="0">
                  <a:solidFill>
                    <a:schemeClr val="bg1"/>
                  </a:solidFill>
                  <a:latin typeface="Corbel" panose="020B0503020204020204" pitchFamily="34" charset="0"/>
                </a:rPr>
                <a:t>Galaxy / Refinery</a:t>
              </a:r>
            </a:p>
          </p:txBody>
        </p:sp>
        <p:sp>
          <p:nvSpPr>
            <p:cNvPr id="30" name="Rectangle 29"/>
            <p:cNvSpPr/>
            <p:nvPr/>
          </p:nvSpPr>
          <p:spPr>
            <a:xfrm>
              <a:off x="7100044" y="4973106"/>
              <a:ext cx="1670788" cy="1015663"/>
            </a:xfrm>
            <a:prstGeom prst="rect">
              <a:avLst/>
            </a:prstGeom>
            <a:grpFill/>
          </p:spPr>
          <p:txBody>
            <a:bodyPr wrap="square">
              <a:spAutoFit/>
            </a:bodyPr>
            <a:lstStyle/>
            <a:p>
              <a:r>
                <a:rPr lang="en-GB" sz="2000" dirty="0" smtClean="0">
                  <a:solidFill>
                    <a:schemeClr val="bg1"/>
                  </a:solidFill>
                  <a:latin typeface="Corbel" panose="020B0503020204020204" pitchFamily="34" charset="0"/>
                </a:rPr>
                <a:t>V2 release openBIS linkup</a:t>
              </a:r>
              <a:endParaRPr lang="en-GB" sz="2000" dirty="0">
                <a:solidFill>
                  <a:schemeClr val="bg1"/>
                </a:solidFill>
                <a:latin typeface="Corbel" panose="020B0503020204020204" pitchFamily="34" charset="0"/>
              </a:endParaRPr>
            </a:p>
          </p:txBody>
        </p:sp>
        <p:sp>
          <p:nvSpPr>
            <p:cNvPr id="35" name="Rectangle 34"/>
            <p:cNvSpPr/>
            <p:nvPr/>
          </p:nvSpPr>
          <p:spPr>
            <a:xfrm>
              <a:off x="7092280" y="4005064"/>
              <a:ext cx="2051720" cy="646331"/>
            </a:xfrm>
            <a:prstGeom prst="rect">
              <a:avLst/>
            </a:prstGeom>
            <a:grpFill/>
          </p:spPr>
          <p:txBody>
            <a:bodyPr wrap="square">
              <a:spAutoFit/>
            </a:bodyPr>
            <a:lstStyle/>
            <a:p>
              <a:r>
                <a:rPr lang="en-GB" dirty="0" smtClean="0">
                  <a:solidFill>
                    <a:schemeClr val="bg1"/>
                  </a:solidFill>
                  <a:latin typeface="Corbel" panose="020B0503020204020204" pitchFamily="34" charset="0"/>
                </a:rPr>
                <a:t>iPython Notebook/Jupyter</a:t>
              </a:r>
              <a:endParaRPr lang="en-GB" dirty="0">
                <a:solidFill>
                  <a:schemeClr val="bg1"/>
                </a:solidFill>
                <a:latin typeface="Corbel" panose="020B0503020204020204" pitchFamily="34" charset="0"/>
              </a:endParaRPr>
            </a:p>
          </p:txBody>
        </p:sp>
        <p:sp>
          <p:nvSpPr>
            <p:cNvPr id="37" name="TextBox 36"/>
            <p:cNvSpPr txBox="1"/>
            <p:nvPr/>
          </p:nvSpPr>
          <p:spPr>
            <a:xfrm>
              <a:off x="7092280" y="2541885"/>
              <a:ext cx="1373518" cy="369332"/>
            </a:xfrm>
            <a:prstGeom prst="rect">
              <a:avLst/>
            </a:prstGeom>
            <a:grpFill/>
          </p:spPr>
          <p:txBody>
            <a:bodyPr wrap="none" rtlCol="0">
              <a:spAutoFit/>
            </a:bodyPr>
            <a:lstStyle/>
            <a:p>
              <a:r>
                <a:rPr lang="en-GB" dirty="0" smtClean="0">
                  <a:solidFill>
                    <a:schemeClr val="bg1"/>
                  </a:solidFill>
                  <a:latin typeface="Corbel" panose="020B0503020204020204" pitchFamily="34" charset="0"/>
                </a:rPr>
                <a:t>In the Works</a:t>
              </a:r>
              <a:endParaRPr lang="en-GB" dirty="0">
                <a:solidFill>
                  <a:schemeClr val="bg1"/>
                </a:solidFill>
                <a:latin typeface="Corbel" panose="020B0503020204020204" pitchFamily="34" charset="0"/>
              </a:endParaRPr>
            </a:p>
          </p:txBody>
        </p:sp>
      </p:grpSp>
      <p:grpSp>
        <p:nvGrpSpPr>
          <p:cNvPr id="41" name="Group 40"/>
          <p:cNvGrpSpPr/>
          <p:nvPr/>
        </p:nvGrpSpPr>
        <p:grpSpPr>
          <a:xfrm>
            <a:off x="2999805" y="3332348"/>
            <a:ext cx="1500187" cy="2544924"/>
            <a:chOff x="2765788" y="3208213"/>
            <a:chExt cx="1500187" cy="2544924"/>
          </a:xfrm>
        </p:grpSpPr>
        <p:pic>
          <p:nvPicPr>
            <p:cNvPr id="39" name="Picture 2"/>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2765788" y="3208213"/>
              <a:ext cx="1500187" cy="22066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0" name="Rounded Rectangle 39"/>
            <p:cNvSpPr/>
            <p:nvPr/>
          </p:nvSpPr>
          <p:spPr>
            <a:xfrm>
              <a:off x="2892257" y="5433894"/>
              <a:ext cx="1247695" cy="319243"/>
            </a:xfrm>
            <a:prstGeom prst="round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dirty="0" smtClean="0">
                  <a:latin typeface="Corbel" panose="020B0503020204020204" pitchFamily="34" charset="0"/>
                </a:rPr>
                <a:t>Sample</a:t>
              </a:r>
              <a:endParaRPr lang="en-GB" sz="1400" dirty="0">
                <a:latin typeface="Corbel" panose="020B0503020204020204" pitchFamily="34" charset="0"/>
              </a:endParaRPr>
            </a:p>
          </p:txBody>
        </p:sp>
      </p:grpSp>
    </p:spTree>
    <p:extLst>
      <p:ext uri="{BB962C8B-B14F-4D97-AF65-F5344CB8AC3E}">
        <p14:creationId xmlns:p14="http://schemas.microsoft.com/office/powerpoint/2010/main" val="158663251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fontScale="90000"/>
          </a:bodyPr>
          <a:lstStyle/>
          <a:p>
            <a:r>
              <a:rPr lang="en-GB" dirty="0" smtClean="0"/>
              <a:t>FAIRDOMHub.org </a:t>
            </a:r>
            <a:br>
              <a:rPr lang="en-GB" dirty="0" smtClean="0"/>
            </a:br>
            <a:r>
              <a:rPr lang="en-GB" dirty="0" smtClean="0"/>
              <a:t>data transfer and access</a:t>
            </a:r>
            <a:endParaRPr lang="en-GB" dirty="0"/>
          </a:p>
        </p:txBody>
      </p:sp>
      <p:sp>
        <p:nvSpPr>
          <p:cNvPr id="2" name="Rectangle 1"/>
          <p:cNvSpPr/>
          <p:nvPr/>
        </p:nvSpPr>
        <p:spPr>
          <a:xfrm>
            <a:off x="5508104" y="2208042"/>
            <a:ext cx="3618171" cy="165723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dirty="0"/>
          </a:p>
        </p:txBody>
      </p:sp>
      <p:pic>
        <p:nvPicPr>
          <p:cNvPr id="9"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508104" y="2260914"/>
            <a:ext cx="2448272" cy="169948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 name="TextBox 4"/>
          <p:cNvSpPr txBox="1"/>
          <p:nvPr/>
        </p:nvSpPr>
        <p:spPr>
          <a:xfrm>
            <a:off x="6084167" y="4398203"/>
            <a:ext cx="3042107" cy="830997"/>
          </a:xfrm>
          <a:prstGeom prst="rect">
            <a:avLst/>
          </a:prstGeom>
          <a:noFill/>
        </p:spPr>
        <p:txBody>
          <a:bodyPr wrap="square" rtlCol="0">
            <a:spAutoFit/>
          </a:bodyPr>
          <a:lstStyle/>
          <a:p>
            <a:r>
              <a:rPr lang="en-GB" sz="2400" dirty="0" smtClean="0">
                <a:latin typeface="Corbel" panose="020B0503020204020204" pitchFamily="34" charset="0"/>
              </a:rPr>
              <a:t>Metadata Catalogue</a:t>
            </a:r>
          </a:p>
          <a:p>
            <a:r>
              <a:rPr lang="en-GB" sz="2400" dirty="0" smtClean="0">
                <a:latin typeface="Corbel" panose="020B0503020204020204" pitchFamily="34" charset="0"/>
              </a:rPr>
              <a:t>+ Storage</a:t>
            </a:r>
            <a:endParaRPr lang="en-GB" sz="2400" dirty="0">
              <a:latin typeface="Corbel" panose="020B0503020204020204" pitchFamily="34" charset="0"/>
            </a:endParaRPr>
          </a:p>
        </p:txBody>
      </p:sp>
      <p:sp>
        <p:nvSpPr>
          <p:cNvPr id="16" name="TextBox 15"/>
          <p:cNvSpPr txBox="1"/>
          <p:nvPr/>
        </p:nvSpPr>
        <p:spPr>
          <a:xfrm>
            <a:off x="899592" y="4561964"/>
            <a:ext cx="1364476" cy="523220"/>
          </a:xfrm>
          <a:prstGeom prst="rect">
            <a:avLst/>
          </a:prstGeom>
          <a:noFill/>
        </p:spPr>
        <p:txBody>
          <a:bodyPr wrap="none" rtlCol="0">
            <a:spAutoFit/>
          </a:bodyPr>
          <a:lstStyle/>
          <a:p>
            <a:r>
              <a:rPr lang="en-GB" sz="2800" dirty="0" smtClean="0">
                <a:latin typeface="Corbel" panose="020B0503020204020204" pitchFamily="34" charset="0"/>
              </a:rPr>
              <a:t>Storage</a:t>
            </a:r>
          </a:p>
        </p:txBody>
      </p:sp>
      <p:cxnSp>
        <p:nvCxnSpPr>
          <p:cNvPr id="8" name="Straight Arrow Connector 7"/>
          <p:cNvCxnSpPr/>
          <p:nvPr/>
        </p:nvCxnSpPr>
        <p:spPr>
          <a:xfrm>
            <a:off x="3547983" y="4413305"/>
            <a:ext cx="2248153" cy="0"/>
          </a:xfrm>
          <a:prstGeom prst="straightConnector1">
            <a:avLst/>
          </a:prstGeom>
          <a:ln w="76200">
            <a:solidFill>
              <a:srgbClr val="0070C0"/>
            </a:solidFill>
            <a:tailEnd type="arrow"/>
          </a:ln>
        </p:spPr>
        <p:style>
          <a:lnRef idx="1">
            <a:schemeClr val="accent1"/>
          </a:lnRef>
          <a:fillRef idx="0">
            <a:schemeClr val="accent1"/>
          </a:fillRef>
          <a:effectRef idx="0">
            <a:schemeClr val="accent1"/>
          </a:effectRef>
          <a:fontRef idx="minor">
            <a:schemeClr val="tx1"/>
          </a:fontRef>
        </p:style>
      </p:cxnSp>
      <p:sp>
        <p:nvSpPr>
          <p:cNvPr id="17" name="TextBox 16"/>
          <p:cNvSpPr txBox="1"/>
          <p:nvPr/>
        </p:nvSpPr>
        <p:spPr>
          <a:xfrm>
            <a:off x="3635896" y="4485313"/>
            <a:ext cx="1958741" cy="369332"/>
          </a:xfrm>
          <a:prstGeom prst="rect">
            <a:avLst/>
          </a:prstGeom>
          <a:noFill/>
        </p:spPr>
        <p:txBody>
          <a:bodyPr wrap="none" rtlCol="0">
            <a:spAutoFit/>
          </a:bodyPr>
          <a:lstStyle/>
          <a:p>
            <a:r>
              <a:rPr lang="en-GB" dirty="0" smtClean="0"/>
              <a:t>Register metadata</a:t>
            </a:r>
            <a:endParaRPr lang="en-GB" dirty="0"/>
          </a:p>
        </p:txBody>
      </p:sp>
      <p:cxnSp>
        <p:nvCxnSpPr>
          <p:cNvPr id="23" name="Straight Arrow Connector 22"/>
          <p:cNvCxnSpPr/>
          <p:nvPr/>
        </p:nvCxnSpPr>
        <p:spPr>
          <a:xfrm>
            <a:off x="3547983" y="4941168"/>
            <a:ext cx="2248153" cy="0"/>
          </a:xfrm>
          <a:prstGeom prst="straightConnector1">
            <a:avLst/>
          </a:prstGeom>
          <a:ln w="76200">
            <a:solidFill>
              <a:srgbClr val="0070C0"/>
            </a:solidFill>
            <a:tailEnd type="arrow"/>
          </a:ln>
        </p:spPr>
        <p:style>
          <a:lnRef idx="1">
            <a:schemeClr val="accent1"/>
          </a:lnRef>
          <a:fillRef idx="0">
            <a:schemeClr val="accent1"/>
          </a:fillRef>
          <a:effectRef idx="0">
            <a:schemeClr val="accent1"/>
          </a:effectRef>
          <a:fontRef idx="minor">
            <a:schemeClr val="tx1"/>
          </a:fontRef>
        </p:style>
      </p:cxnSp>
      <p:sp>
        <p:nvSpPr>
          <p:cNvPr id="24" name="TextBox 23"/>
          <p:cNvSpPr txBox="1"/>
          <p:nvPr/>
        </p:nvSpPr>
        <p:spPr>
          <a:xfrm>
            <a:off x="2835591" y="4941168"/>
            <a:ext cx="3536609" cy="646331"/>
          </a:xfrm>
          <a:prstGeom prst="rect">
            <a:avLst/>
          </a:prstGeom>
          <a:noFill/>
        </p:spPr>
        <p:txBody>
          <a:bodyPr wrap="none" rtlCol="0">
            <a:spAutoFit/>
          </a:bodyPr>
          <a:lstStyle/>
          <a:p>
            <a:pPr algn="ctr"/>
            <a:r>
              <a:rPr lang="en-GB" dirty="0" smtClean="0"/>
              <a:t>Upload data</a:t>
            </a:r>
          </a:p>
          <a:p>
            <a:pPr algn="ctr"/>
            <a:r>
              <a:rPr lang="en-GB" dirty="0" smtClean="0"/>
              <a:t>(usually final results and small data)</a:t>
            </a:r>
            <a:endParaRPr lang="en-GB" dirty="0"/>
          </a:p>
        </p:txBody>
      </p:sp>
      <p:pic>
        <p:nvPicPr>
          <p:cNvPr id="29699" name="Picture 3"/>
          <p:cNvPicPr>
            <a:picLocks noChangeAspect="1" noChangeArrowheads="1"/>
          </p:cNvPicPr>
          <p:nvPr/>
        </p:nvPicPr>
        <p:blipFill rotWithShape="1">
          <a:blip r:embed="rId4">
            <a:extLst>
              <a:ext uri="{28A0092B-C50C-407E-A947-70E740481C1C}">
                <a14:useLocalDpi xmlns:a14="http://schemas.microsoft.com/office/drawing/2010/main" val="0"/>
              </a:ext>
            </a:extLst>
          </a:blip>
          <a:srcRect t="23020"/>
          <a:stretch/>
        </p:blipFill>
        <p:spPr bwMode="auto">
          <a:xfrm>
            <a:off x="308913" y="2208042"/>
            <a:ext cx="8589963" cy="162411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6" name="Rectangle 5"/>
          <p:cNvSpPr/>
          <p:nvPr/>
        </p:nvSpPr>
        <p:spPr>
          <a:xfrm>
            <a:off x="5508104" y="1484784"/>
            <a:ext cx="4392488" cy="2664296"/>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0" name="Rectangle 19"/>
          <p:cNvSpPr/>
          <p:nvPr/>
        </p:nvSpPr>
        <p:spPr>
          <a:xfrm>
            <a:off x="-396553" y="1604553"/>
            <a:ext cx="4476433" cy="2544527"/>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21" name="Rounded Rectangle 20"/>
          <p:cNvSpPr/>
          <p:nvPr/>
        </p:nvSpPr>
        <p:spPr>
          <a:xfrm>
            <a:off x="4079881" y="3800776"/>
            <a:ext cx="1247695" cy="319243"/>
          </a:xfrm>
          <a:prstGeom prst="round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400" dirty="0" smtClean="0">
                <a:latin typeface="Corbel" panose="020B0503020204020204" pitchFamily="34" charset="0"/>
              </a:rPr>
              <a:t>Sample</a:t>
            </a:r>
            <a:endParaRPr lang="en-GB" sz="1400" dirty="0">
              <a:latin typeface="Corbel" panose="020B0503020204020204" pitchFamily="34" charset="0"/>
            </a:endParaRPr>
          </a:p>
        </p:txBody>
      </p:sp>
      <p:sp>
        <p:nvSpPr>
          <p:cNvPr id="22" name="TextBox 21"/>
          <p:cNvSpPr txBox="1"/>
          <p:nvPr/>
        </p:nvSpPr>
        <p:spPr>
          <a:xfrm>
            <a:off x="6084168" y="5766355"/>
            <a:ext cx="1486304" cy="830997"/>
          </a:xfrm>
          <a:prstGeom prst="rect">
            <a:avLst/>
          </a:prstGeom>
          <a:noFill/>
        </p:spPr>
        <p:txBody>
          <a:bodyPr wrap="none" rtlCol="0">
            <a:spAutoFit/>
          </a:bodyPr>
          <a:lstStyle/>
          <a:p>
            <a:r>
              <a:rPr lang="en-GB" sz="2400" dirty="0" smtClean="0">
                <a:latin typeface="Corbel" panose="020B0503020204020204" pitchFamily="34" charset="0"/>
              </a:rPr>
              <a:t>Metadata</a:t>
            </a:r>
          </a:p>
          <a:p>
            <a:r>
              <a:rPr lang="en-GB" sz="2400" dirty="0" smtClean="0">
                <a:latin typeface="Corbel" panose="020B0503020204020204" pitchFamily="34" charset="0"/>
              </a:rPr>
              <a:t>Catalogue</a:t>
            </a:r>
            <a:endParaRPr lang="en-GB" sz="2400" dirty="0">
              <a:latin typeface="Corbel" panose="020B0503020204020204" pitchFamily="34" charset="0"/>
            </a:endParaRPr>
          </a:p>
        </p:txBody>
      </p:sp>
      <p:cxnSp>
        <p:nvCxnSpPr>
          <p:cNvPr id="28" name="Straight Arrow Connector 27"/>
          <p:cNvCxnSpPr/>
          <p:nvPr/>
        </p:nvCxnSpPr>
        <p:spPr>
          <a:xfrm>
            <a:off x="3566591" y="5965679"/>
            <a:ext cx="2101434" cy="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29" name="TextBox 28"/>
          <p:cNvSpPr txBox="1"/>
          <p:nvPr/>
        </p:nvSpPr>
        <p:spPr>
          <a:xfrm>
            <a:off x="3823150" y="5939988"/>
            <a:ext cx="1324914" cy="369332"/>
          </a:xfrm>
          <a:prstGeom prst="rect">
            <a:avLst/>
          </a:prstGeom>
          <a:noFill/>
        </p:spPr>
        <p:txBody>
          <a:bodyPr wrap="none" rtlCol="0">
            <a:spAutoFit/>
          </a:bodyPr>
          <a:lstStyle/>
          <a:p>
            <a:r>
              <a:rPr lang="en-GB" dirty="0" smtClean="0"/>
              <a:t>Register link</a:t>
            </a:r>
            <a:endParaRPr lang="en-GB" dirty="0"/>
          </a:p>
        </p:txBody>
      </p:sp>
      <p:cxnSp>
        <p:nvCxnSpPr>
          <p:cNvPr id="30" name="Straight Arrow Connector 29"/>
          <p:cNvCxnSpPr/>
          <p:nvPr/>
        </p:nvCxnSpPr>
        <p:spPr>
          <a:xfrm>
            <a:off x="3566591" y="6381328"/>
            <a:ext cx="2101434" cy="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31" name="TextBox 30"/>
          <p:cNvSpPr txBox="1"/>
          <p:nvPr/>
        </p:nvSpPr>
        <p:spPr>
          <a:xfrm>
            <a:off x="3419872" y="6381328"/>
            <a:ext cx="2388090" cy="369332"/>
          </a:xfrm>
          <a:prstGeom prst="rect">
            <a:avLst/>
          </a:prstGeom>
          <a:noFill/>
        </p:spPr>
        <p:txBody>
          <a:bodyPr wrap="none" rtlCol="0">
            <a:spAutoFit/>
          </a:bodyPr>
          <a:lstStyle/>
          <a:p>
            <a:r>
              <a:rPr lang="en-GB" dirty="0" smtClean="0"/>
              <a:t>Register access method</a:t>
            </a:r>
            <a:endParaRPr lang="en-GB" dirty="0"/>
          </a:p>
        </p:txBody>
      </p:sp>
      <p:sp>
        <p:nvSpPr>
          <p:cNvPr id="32" name="TextBox 31"/>
          <p:cNvSpPr txBox="1"/>
          <p:nvPr/>
        </p:nvSpPr>
        <p:spPr>
          <a:xfrm>
            <a:off x="584840" y="5877272"/>
            <a:ext cx="2429704" cy="523220"/>
          </a:xfrm>
          <a:prstGeom prst="rect">
            <a:avLst/>
          </a:prstGeom>
          <a:noFill/>
        </p:spPr>
        <p:txBody>
          <a:bodyPr wrap="none" rtlCol="0">
            <a:spAutoFit/>
          </a:bodyPr>
          <a:lstStyle/>
          <a:p>
            <a:r>
              <a:rPr lang="en-GB" sz="2800" dirty="0" smtClean="0">
                <a:latin typeface="Corbel" panose="020B0503020204020204" pitchFamily="34" charset="0"/>
              </a:rPr>
              <a:t>Closed Storage</a:t>
            </a:r>
          </a:p>
        </p:txBody>
      </p:sp>
      <p:pic>
        <p:nvPicPr>
          <p:cNvPr id="34" name="Picture 33"/>
          <p:cNvPicPr>
            <a:picLocks noChangeAspect="1" noChangeArrowheads="1"/>
          </p:cNvPicPr>
          <p:nvPr/>
        </p:nvPicPr>
        <p:blipFill rotWithShape="1">
          <a:blip r:embed="rId5">
            <a:extLst>
              <a:ext uri="{28A0092B-C50C-407E-A947-70E740481C1C}">
                <a14:useLocalDpi xmlns:a14="http://schemas.microsoft.com/office/drawing/2010/main" val="0"/>
              </a:ext>
            </a:extLst>
          </a:blip>
          <a:srcRect t="9687"/>
          <a:stretch/>
        </p:blipFill>
        <p:spPr bwMode="auto">
          <a:xfrm>
            <a:off x="5647437" y="1604553"/>
            <a:ext cx="2596971" cy="234542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5" name="Picture 34" descr="SEEK-full.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380312" y="1722371"/>
            <a:ext cx="855071" cy="800658"/>
          </a:xfrm>
          <a:prstGeom prst="rect">
            <a:avLst/>
          </a:prstGeom>
          <a:ln>
            <a:noFill/>
          </a:ln>
        </p:spPr>
      </p:pic>
      <p:pic>
        <p:nvPicPr>
          <p:cNvPr id="37" name="Picture 36" descr="https://encrypted-tbn2.gstatic.com/images?q=tbn:ANd9GcTSPwAOHPs9Yuq1cz682RguYQrsEdRtznv1bXngYps4btjO2dMZQH_GW9-t"/>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279502" y="2059157"/>
            <a:ext cx="840823" cy="366598"/>
          </a:xfrm>
          <a:prstGeom prst="rect">
            <a:avLst/>
          </a:prstGeom>
          <a:noFill/>
          <a:extLst>
            <a:ext uri="{909E8E84-426E-40DD-AFC4-6F175D3DCCD1}">
              <a14:hiddenFill xmlns:a14="http://schemas.microsoft.com/office/drawing/2010/main">
                <a:solidFill>
                  <a:srgbClr val="FFFFFF"/>
                </a:solidFill>
              </a14:hiddenFill>
            </a:ext>
          </a:extLst>
        </p:spPr>
      </p:pic>
      <p:pic>
        <p:nvPicPr>
          <p:cNvPr id="38" name="Picture 8" descr="Image result for storage icon"/>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999304" y="2477536"/>
            <a:ext cx="845720" cy="845720"/>
          </a:xfrm>
          <a:prstGeom prst="rect">
            <a:avLst/>
          </a:prstGeom>
          <a:noFill/>
          <a:extLst>
            <a:ext uri="{909E8E84-426E-40DD-AFC4-6F175D3DCCD1}">
              <a14:hiddenFill xmlns:a14="http://schemas.microsoft.com/office/drawing/2010/main">
                <a:solidFill>
                  <a:srgbClr val="FFFFFF"/>
                </a:solidFill>
              </a14:hiddenFill>
            </a:ext>
          </a:extLst>
        </p:spPr>
      </p:pic>
      <p:pic>
        <p:nvPicPr>
          <p:cNvPr id="39" name="Picture 10" descr="Simple house icon by klaasdc"/>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287524" y="1722371"/>
            <a:ext cx="3024336" cy="1774607"/>
          </a:xfrm>
          <a:prstGeom prst="rect">
            <a:avLst/>
          </a:prstGeom>
          <a:noFill/>
          <a:extLst>
            <a:ext uri="{909E8E84-426E-40DD-AFC4-6F175D3DCCD1}">
              <a14:hiddenFill xmlns:a14="http://schemas.microsoft.com/office/drawing/2010/main">
                <a:solidFill>
                  <a:srgbClr val="FFFFFF"/>
                </a:solidFill>
              </a14:hiddenFill>
            </a:ext>
          </a:extLst>
        </p:spPr>
      </p:pic>
      <p:pic>
        <p:nvPicPr>
          <p:cNvPr id="40" name="Picture 16"/>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1904658" y="2580755"/>
            <a:ext cx="742501" cy="74250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1" name="Picture 1"/>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5956909" y="3638006"/>
            <a:ext cx="1978025" cy="6127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42" name="Picture 2"/>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532661" y="3620041"/>
            <a:ext cx="2743994" cy="67305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cxnSp>
        <p:nvCxnSpPr>
          <p:cNvPr id="43" name="Straight Connector 42"/>
          <p:cNvCxnSpPr/>
          <p:nvPr/>
        </p:nvCxnSpPr>
        <p:spPr>
          <a:xfrm>
            <a:off x="3014544" y="1722371"/>
            <a:ext cx="1471063" cy="0"/>
          </a:xfrm>
          <a:prstGeom prst="line">
            <a:avLst/>
          </a:prstGeom>
          <a:ln w="5715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5" name="Straight Arrow Connector 44"/>
          <p:cNvCxnSpPr/>
          <p:nvPr/>
        </p:nvCxnSpPr>
        <p:spPr>
          <a:xfrm>
            <a:off x="4485607" y="1722371"/>
            <a:ext cx="0" cy="520085"/>
          </a:xfrm>
          <a:prstGeom prst="straightConnector1">
            <a:avLst/>
          </a:prstGeom>
          <a:ln w="5715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49" name="Straight Connector 48"/>
          <p:cNvCxnSpPr/>
          <p:nvPr/>
        </p:nvCxnSpPr>
        <p:spPr>
          <a:xfrm>
            <a:off x="4932493" y="1711192"/>
            <a:ext cx="735532" cy="0"/>
          </a:xfrm>
          <a:prstGeom prst="line">
            <a:avLst/>
          </a:prstGeom>
          <a:ln w="57150"/>
        </p:spPr>
        <p:style>
          <a:lnRef idx="1">
            <a:schemeClr val="accent1"/>
          </a:lnRef>
          <a:fillRef idx="0">
            <a:schemeClr val="accent1"/>
          </a:fillRef>
          <a:effectRef idx="0">
            <a:schemeClr val="accent1"/>
          </a:effectRef>
          <a:fontRef idx="minor">
            <a:schemeClr val="tx1"/>
          </a:fontRef>
        </p:style>
      </p:cxnSp>
      <p:cxnSp>
        <p:nvCxnSpPr>
          <p:cNvPr id="51" name="Straight Arrow Connector 50"/>
          <p:cNvCxnSpPr/>
          <p:nvPr/>
        </p:nvCxnSpPr>
        <p:spPr>
          <a:xfrm>
            <a:off x="4932493" y="1722371"/>
            <a:ext cx="0" cy="520085"/>
          </a:xfrm>
          <a:prstGeom prst="straightConnector1">
            <a:avLst/>
          </a:prstGeom>
          <a:ln w="57150">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10540758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396552" y="0"/>
            <a:ext cx="10585176" cy="198884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nvGrpSpPr>
          <p:cNvPr id="3" name="Group 2"/>
          <p:cNvGrpSpPr/>
          <p:nvPr/>
        </p:nvGrpSpPr>
        <p:grpSpPr>
          <a:xfrm>
            <a:off x="95945" y="116633"/>
            <a:ext cx="2784436" cy="3672408"/>
            <a:chOff x="95945" y="1622373"/>
            <a:chExt cx="2784436" cy="4472785"/>
          </a:xfrm>
        </p:grpSpPr>
        <p:pic>
          <p:nvPicPr>
            <p:cNvPr id="13315" name="Picture 2"/>
            <p:cNvPicPr>
              <a:picLocks noChangeAspect="1" noChangeArrowheads="1"/>
            </p:cNvPicPr>
            <p:nvPr/>
          </p:nvPicPr>
          <p:blipFill>
            <a:blip r:embed="rId3">
              <a:extLst>
                <a:ext uri="{28A0092B-C50C-407E-A947-70E740481C1C}">
                  <a14:useLocalDpi xmlns:a14="http://schemas.microsoft.com/office/drawing/2010/main" val="0"/>
                </a:ext>
              </a:extLst>
            </a:blip>
            <a:srcRect r="35992"/>
            <a:stretch>
              <a:fillRect/>
            </a:stretch>
          </p:blipFill>
          <p:spPr bwMode="auto">
            <a:xfrm>
              <a:off x="95945" y="1630612"/>
              <a:ext cx="2784436" cy="4464546"/>
            </a:xfrm>
            <a:prstGeom prst="rect">
              <a:avLst/>
            </a:prstGeom>
            <a:noFill/>
            <a:ln>
              <a:noFill/>
            </a:ln>
            <a:effectLst/>
            <a:extLst>
              <a:ext uri="{909E8E84-426E-40DD-AFC4-6F175D3DCCD1}">
                <a14:hiddenFill xmlns:a14="http://schemas.microsoft.com/office/drawing/2010/main">
                  <a:blipFill dpi="0" rotWithShape="0">
                    <a:blip/>
                    <a:srcRect r="35992"/>
                    <a:stretch>
                      <a:fillRect/>
                    </a:stretch>
                  </a:blipFill>
                </a14:hiddenFill>
              </a:ext>
              <a:ext uri="{91240B29-F687-4F45-9708-019B960494DF}">
                <a14:hiddenLine xmlns:a14="http://schemas.microsoft.com/office/drawing/2010/main" w="9525">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pic>
          <p:nvPicPr>
            <p:cNvPr id="13316" name="Picture 3"/>
            <p:cNvPicPr>
              <a:picLocks noChangeAspect="1" noChangeArrowheads="1"/>
            </p:cNvPicPr>
            <p:nvPr/>
          </p:nvPicPr>
          <p:blipFill rotWithShape="1">
            <a:blip r:embed="rId4">
              <a:extLst>
                <a:ext uri="{28A0092B-C50C-407E-A947-70E740481C1C}">
                  <a14:useLocalDpi xmlns:a14="http://schemas.microsoft.com/office/drawing/2010/main" val="0"/>
                </a:ext>
              </a:extLst>
            </a:blip>
            <a:srcRect r="53335"/>
            <a:stretch/>
          </p:blipFill>
          <p:spPr bwMode="auto">
            <a:xfrm>
              <a:off x="324744" y="1622373"/>
              <a:ext cx="864096" cy="916653"/>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grpSp>
      <p:pic>
        <p:nvPicPr>
          <p:cNvPr id="13317" name="Picture 4"/>
          <p:cNvPicPr>
            <a:picLocks noChangeAspect="1" noChangeArrowheads="1"/>
          </p:cNvPicPr>
          <p:nvPr/>
        </p:nvPicPr>
        <p:blipFill>
          <a:blip r:embed="rId5">
            <a:extLst>
              <a:ext uri="{28A0092B-C50C-407E-A947-70E740481C1C}">
                <a14:useLocalDpi xmlns:a14="http://schemas.microsoft.com/office/drawing/2010/main" val="0"/>
              </a:ext>
            </a:extLst>
          </a:blip>
          <a:srcRect l="1657" t="3946" r="72606" b="19638"/>
          <a:stretch>
            <a:fillRect/>
          </a:stretch>
        </p:blipFill>
        <p:spPr bwMode="auto">
          <a:xfrm>
            <a:off x="3633837" y="274989"/>
            <a:ext cx="2219440" cy="2412724"/>
          </a:xfrm>
          <a:prstGeom prst="rect">
            <a:avLst/>
          </a:prstGeom>
          <a:noFill/>
          <a:ln>
            <a:noFill/>
          </a:ln>
          <a:effectLst/>
          <a:extLst>
            <a:ext uri="{909E8E84-426E-40DD-AFC4-6F175D3DCCD1}">
              <a14:hiddenFill xmlns:a14="http://schemas.microsoft.com/office/drawing/2010/main">
                <a:blipFill dpi="0" rotWithShape="0">
                  <a:blip/>
                  <a:srcRect l="1657" t="3946" r="72606" b="19638"/>
                  <a:stretch>
                    <a:fillRect/>
                  </a:stretch>
                </a:blipFill>
              </a14:hiddenFill>
            </a:ext>
            <a:ext uri="{91240B29-F687-4F45-9708-019B960494DF}">
              <a14:hiddenLine xmlns:a14="http://schemas.microsoft.com/office/drawing/2010/main" w="9525">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pic>
        <p:nvPicPr>
          <p:cNvPr id="10" name="Picture 3"/>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706291" y="195067"/>
            <a:ext cx="927546" cy="92754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 name="Rectangle 3"/>
          <p:cNvSpPr/>
          <p:nvPr/>
        </p:nvSpPr>
        <p:spPr>
          <a:xfrm>
            <a:off x="4977131" y="267075"/>
            <a:ext cx="1179045" cy="1323439"/>
          </a:xfrm>
          <a:prstGeom prst="rect">
            <a:avLst/>
          </a:prstGeom>
        </p:spPr>
        <p:txBody>
          <a:bodyPr wrap="square">
            <a:spAutoFit/>
          </a:bodyPr>
          <a:lstStyle/>
          <a:p>
            <a:r>
              <a:rPr lang="en-US" altLang="en-US" sz="2000" b="1" dirty="0">
                <a:solidFill>
                  <a:srgbClr val="000000"/>
                </a:solidFill>
                <a:latin typeface="Corbel" panose="020B0503020204020204" pitchFamily="34" charset="0"/>
              </a:rPr>
              <a:t>J</a:t>
            </a:r>
            <a:r>
              <a:rPr lang="en-US" altLang="en-US" sz="2000" dirty="0">
                <a:solidFill>
                  <a:srgbClr val="000000"/>
                </a:solidFill>
                <a:latin typeface="Corbel" panose="020B0503020204020204" pitchFamily="34" charset="0"/>
              </a:rPr>
              <a:t>ust </a:t>
            </a:r>
            <a:r>
              <a:rPr lang="en-US" altLang="en-US" sz="2000" b="1" dirty="0">
                <a:solidFill>
                  <a:srgbClr val="000000"/>
                </a:solidFill>
                <a:latin typeface="Corbel" panose="020B0503020204020204" pitchFamily="34" charset="0"/>
              </a:rPr>
              <a:t>E</a:t>
            </a:r>
            <a:r>
              <a:rPr lang="en-US" altLang="en-US" sz="2000" dirty="0">
                <a:solidFill>
                  <a:srgbClr val="000000"/>
                </a:solidFill>
                <a:latin typeface="Corbel" panose="020B0503020204020204" pitchFamily="34" charset="0"/>
              </a:rPr>
              <a:t>nough </a:t>
            </a:r>
            <a:r>
              <a:rPr lang="en-US" altLang="en-US" sz="2000" b="1" dirty="0">
                <a:solidFill>
                  <a:srgbClr val="000000"/>
                </a:solidFill>
                <a:latin typeface="Corbel" panose="020B0503020204020204" pitchFamily="34" charset="0"/>
              </a:rPr>
              <a:t>R</a:t>
            </a:r>
            <a:r>
              <a:rPr lang="en-US" altLang="en-US" sz="2000" dirty="0">
                <a:solidFill>
                  <a:srgbClr val="000000"/>
                </a:solidFill>
                <a:latin typeface="Corbel" panose="020B0503020204020204" pitchFamily="34" charset="0"/>
              </a:rPr>
              <a:t>esults </a:t>
            </a:r>
            <a:r>
              <a:rPr lang="en-US" altLang="en-US" sz="2000" b="1" dirty="0">
                <a:solidFill>
                  <a:srgbClr val="000000"/>
                </a:solidFill>
                <a:latin typeface="Corbel" panose="020B0503020204020204" pitchFamily="34" charset="0"/>
              </a:rPr>
              <a:t>M</a:t>
            </a:r>
            <a:r>
              <a:rPr lang="en-US" altLang="en-US" sz="2000" dirty="0">
                <a:solidFill>
                  <a:srgbClr val="000000"/>
                </a:solidFill>
                <a:latin typeface="Corbel" panose="020B0503020204020204" pitchFamily="34" charset="0"/>
              </a:rPr>
              <a:t>odel</a:t>
            </a:r>
          </a:p>
        </p:txBody>
      </p:sp>
      <p:pic>
        <p:nvPicPr>
          <p:cNvPr id="12" name="Picture 3"/>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5921980" y="197198"/>
            <a:ext cx="801702" cy="80170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3" name="Rectangle 5"/>
          <p:cNvSpPr>
            <a:spLocks noChangeArrowheads="1"/>
          </p:cNvSpPr>
          <p:nvPr/>
        </p:nvSpPr>
        <p:spPr bwMode="auto">
          <a:xfrm>
            <a:off x="6876256" y="980728"/>
            <a:ext cx="1783366" cy="230687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wrap="square" lIns="90000" tIns="45000" rIns="90000" bIns="45000">
            <a:spAutoFit/>
          </a:bodyPr>
          <a:lstStyle>
            <a:lvl1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1pPr>
            <a:lvl2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2pPr>
            <a:lvl3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3pPr>
            <a:lvl4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4pPr>
            <a:lvl5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5pPr>
            <a:lvl6pPr marL="25146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6pPr>
            <a:lvl7pPr marL="29718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7pPr>
            <a:lvl8pPr marL="34290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8pPr>
            <a:lvl9pPr marL="38862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9pPr>
          </a:lstStyle>
          <a:p>
            <a:pPr eaLnBrk="1" hangingPunct="1">
              <a:lnSpc>
                <a:spcPct val="100000"/>
              </a:lnSpc>
              <a:buClrTx/>
              <a:buFontTx/>
              <a:buNone/>
            </a:pPr>
            <a:r>
              <a:rPr lang="en-US" altLang="en-US" sz="2400" dirty="0" smtClean="0">
                <a:solidFill>
                  <a:srgbClr val="000000"/>
                </a:solidFill>
                <a:latin typeface="Corbel" panose="020B0503020204020204" pitchFamily="34" charset="0"/>
              </a:rPr>
              <a:t>Community</a:t>
            </a:r>
          </a:p>
          <a:p>
            <a:pPr eaLnBrk="1" hangingPunct="1">
              <a:lnSpc>
                <a:spcPct val="100000"/>
              </a:lnSpc>
              <a:buClrTx/>
              <a:buFontTx/>
              <a:buNone/>
            </a:pPr>
            <a:r>
              <a:rPr lang="en-US" altLang="en-US" sz="2400" dirty="0" smtClean="0">
                <a:solidFill>
                  <a:srgbClr val="000000"/>
                </a:solidFill>
                <a:latin typeface="Corbel" panose="020B0503020204020204" pitchFamily="34" charset="0"/>
              </a:rPr>
              <a:t>Standards</a:t>
            </a:r>
          </a:p>
          <a:p>
            <a:pPr eaLnBrk="1" hangingPunct="1">
              <a:lnSpc>
                <a:spcPct val="100000"/>
              </a:lnSpc>
              <a:buClrTx/>
              <a:buFontTx/>
              <a:buNone/>
            </a:pPr>
            <a:endParaRPr lang="en-US" altLang="en-US" sz="2400" dirty="0">
              <a:solidFill>
                <a:srgbClr val="000000"/>
              </a:solidFill>
              <a:latin typeface="Corbel" panose="020B0503020204020204" pitchFamily="34" charset="0"/>
            </a:endParaRPr>
          </a:p>
          <a:p>
            <a:pPr eaLnBrk="1" hangingPunct="1">
              <a:lnSpc>
                <a:spcPct val="100000"/>
              </a:lnSpc>
              <a:buClrTx/>
              <a:buFontTx/>
              <a:buNone/>
            </a:pPr>
            <a:r>
              <a:rPr lang="en-US" altLang="en-US" sz="2400" dirty="0" smtClean="0">
                <a:solidFill>
                  <a:srgbClr val="000000"/>
                </a:solidFill>
                <a:latin typeface="Corbel" panose="020B0503020204020204" pitchFamily="34" charset="0"/>
              </a:rPr>
              <a:t>COMBINE</a:t>
            </a:r>
          </a:p>
          <a:p>
            <a:pPr eaLnBrk="1" hangingPunct="1">
              <a:lnSpc>
                <a:spcPct val="100000"/>
              </a:lnSpc>
              <a:buClrTx/>
              <a:buFontTx/>
              <a:buNone/>
            </a:pPr>
            <a:r>
              <a:rPr lang="en-US" altLang="en-US" sz="2400" dirty="0" smtClean="0">
                <a:solidFill>
                  <a:srgbClr val="000000"/>
                </a:solidFill>
                <a:latin typeface="Corbel" panose="020B0503020204020204" pitchFamily="34" charset="0"/>
              </a:rPr>
              <a:t>MIBBI</a:t>
            </a:r>
          </a:p>
          <a:p>
            <a:pPr eaLnBrk="1" hangingPunct="1">
              <a:lnSpc>
                <a:spcPct val="100000"/>
              </a:lnSpc>
              <a:buClrTx/>
              <a:buFontTx/>
              <a:buNone/>
            </a:pPr>
            <a:r>
              <a:rPr lang="en-US" altLang="en-US" sz="2400" dirty="0" smtClean="0">
                <a:solidFill>
                  <a:srgbClr val="000000"/>
                </a:solidFill>
                <a:latin typeface="Corbel" panose="020B0503020204020204" pitchFamily="34" charset="0"/>
              </a:rPr>
              <a:t>Etc….</a:t>
            </a:r>
          </a:p>
        </p:txBody>
      </p:sp>
      <p:sp>
        <p:nvSpPr>
          <p:cNvPr id="14" name="Rectangle 5"/>
          <p:cNvSpPr>
            <a:spLocks noChangeArrowheads="1"/>
          </p:cNvSpPr>
          <p:nvPr/>
        </p:nvSpPr>
        <p:spPr bwMode="auto">
          <a:xfrm>
            <a:off x="6876256" y="260648"/>
            <a:ext cx="1792714" cy="829543"/>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wrap="square" lIns="90000" tIns="45000" rIns="90000" bIns="45000">
            <a:spAutoFit/>
          </a:bodyPr>
          <a:lstStyle>
            <a:lvl1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1pPr>
            <a:lvl2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2pPr>
            <a:lvl3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3pPr>
            <a:lvl4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4pPr>
            <a:lvl5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5pPr>
            <a:lvl6pPr marL="25146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6pPr>
            <a:lvl7pPr marL="29718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7pPr>
            <a:lvl8pPr marL="34290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8pPr>
            <a:lvl9pPr marL="38862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9pPr>
          </a:lstStyle>
          <a:p>
            <a:pPr eaLnBrk="1" hangingPunct="1">
              <a:lnSpc>
                <a:spcPct val="100000"/>
              </a:lnSpc>
              <a:buClrTx/>
              <a:buFontTx/>
              <a:buNone/>
            </a:pPr>
            <a:r>
              <a:rPr lang="en-US" altLang="en-US" sz="2400" dirty="0" smtClean="0">
                <a:solidFill>
                  <a:srgbClr val="000000"/>
                </a:solidFill>
                <a:latin typeface="Corbel" panose="020B0503020204020204" pitchFamily="34" charset="0"/>
              </a:rPr>
              <a:t>Specific elements</a:t>
            </a:r>
          </a:p>
        </p:txBody>
      </p:sp>
      <p:sp>
        <p:nvSpPr>
          <p:cNvPr id="5" name="Rectangle 4"/>
          <p:cNvSpPr/>
          <p:nvPr/>
        </p:nvSpPr>
        <p:spPr>
          <a:xfrm>
            <a:off x="251520" y="195068"/>
            <a:ext cx="2735088" cy="3593974"/>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6" name="Rectangle 15"/>
          <p:cNvSpPr/>
          <p:nvPr/>
        </p:nvSpPr>
        <p:spPr>
          <a:xfrm>
            <a:off x="3495187" y="195067"/>
            <a:ext cx="2496741" cy="3593975"/>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7" name="Rectangle 16"/>
          <p:cNvSpPr/>
          <p:nvPr/>
        </p:nvSpPr>
        <p:spPr>
          <a:xfrm>
            <a:off x="6516217" y="195068"/>
            <a:ext cx="2359430" cy="3593974"/>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3318" name="Rectangle 5"/>
          <p:cNvSpPr>
            <a:spLocks noChangeArrowheads="1"/>
          </p:cNvSpPr>
          <p:nvPr/>
        </p:nvSpPr>
        <p:spPr bwMode="auto">
          <a:xfrm>
            <a:off x="3563888" y="2060848"/>
            <a:ext cx="2358092" cy="1629762"/>
          </a:xfrm>
          <a:prstGeom prst="rect">
            <a:avLst/>
          </a:prstGeom>
          <a:solidFill>
            <a:schemeClr val="bg1"/>
          </a:solidFill>
          <a:ln>
            <a:noFill/>
          </a:ln>
          <a:effectLst/>
          <a:extLst/>
        </p:spPr>
        <p:txBody>
          <a:bodyPr wrap="square" lIns="90000" tIns="45000" rIns="90000" bIns="45000">
            <a:spAutoFit/>
          </a:bodyPr>
          <a:lstStyle>
            <a:lvl1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1pPr>
            <a:lvl2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2pPr>
            <a:lvl3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3pPr>
            <a:lvl4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4pPr>
            <a:lvl5pPr eaLnBrk="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5pPr>
            <a:lvl6pPr marL="25146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6pPr>
            <a:lvl7pPr marL="29718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7pPr>
            <a:lvl8pPr marL="34290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8pPr>
            <a:lvl9pPr marL="3886200" indent="-228600" defTabSz="457200" eaLnBrk="0" fontAlgn="base" hangingPunct="0">
              <a:lnSpc>
                <a:spcPct val="93000"/>
              </a:lnSpc>
              <a:spcBef>
                <a:spcPct val="0"/>
              </a:spcBef>
              <a:spcAft>
                <a:spcPct val="0"/>
              </a:spcAft>
              <a:buClr>
                <a:srgbClr val="000000"/>
              </a:buClr>
              <a:buSzPct val="100000"/>
              <a:buFont typeface="Times New Roman" pitchFamily="18" charset="0"/>
              <a:tabLst>
                <a:tab pos="0" algn="l"/>
                <a:tab pos="457200" algn="l"/>
                <a:tab pos="914400" algn="l"/>
                <a:tab pos="1371600" algn="l"/>
                <a:tab pos="1828800" algn="l"/>
                <a:tab pos="2286000" algn="l"/>
                <a:tab pos="2743200" algn="l"/>
                <a:tab pos="3200400" algn="l"/>
                <a:tab pos="3657600" algn="l"/>
                <a:tab pos="4114800" algn="l"/>
                <a:tab pos="4572000" algn="l"/>
                <a:tab pos="5029200" algn="l"/>
                <a:tab pos="5486400" algn="l"/>
                <a:tab pos="5943600" algn="l"/>
                <a:tab pos="6400800" algn="l"/>
                <a:tab pos="6858000" algn="l"/>
                <a:tab pos="7315200" algn="l"/>
                <a:tab pos="7772400" algn="l"/>
                <a:tab pos="8229600" algn="l"/>
                <a:tab pos="8686800" algn="l"/>
                <a:tab pos="9144000" algn="l"/>
              </a:tabLst>
              <a:defRPr>
                <a:solidFill>
                  <a:schemeClr val="bg1"/>
                </a:solidFill>
                <a:latin typeface="Arial" pitchFamily="34" charset="0"/>
                <a:ea typeface="Microsoft YaHei" pitchFamily="34" charset="-122"/>
              </a:defRPr>
            </a:lvl9pPr>
          </a:lstStyle>
          <a:p>
            <a:pPr eaLnBrk="1" hangingPunct="1">
              <a:lnSpc>
                <a:spcPct val="100000"/>
              </a:lnSpc>
              <a:buClrTx/>
              <a:buFontTx/>
              <a:buNone/>
            </a:pPr>
            <a:r>
              <a:rPr lang="en-US" altLang="en-US" sz="2000" dirty="0" smtClean="0">
                <a:solidFill>
                  <a:srgbClr val="000000"/>
                </a:solidFill>
                <a:latin typeface="Corbel" panose="020B0503020204020204" pitchFamily="34" charset="0"/>
              </a:rPr>
              <a:t>Common elements &amp; relationships </a:t>
            </a:r>
            <a:r>
              <a:rPr lang="en-US" altLang="en-US" sz="2000" dirty="0">
                <a:solidFill>
                  <a:srgbClr val="000000"/>
                </a:solidFill>
                <a:latin typeface="Corbel" panose="020B0503020204020204" pitchFamily="34" charset="0"/>
              </a:rPr>
              <a:t>between things produced and used in experiments</a:t>
            </a:r>
            <a:r>
              <a:rPr lang="en-US" altLang="en-US" sz="2000" dirty="0" smtClean="0">
                <a:solidFill>
                  <a:srgbClr val="000000"/>
                </a:solidFill>
                <a:latin typeface="Corbel" panose="020B0503020204020204" pitchFamily="34" charset="0"/>
              </a:rPr>
              <a:t>.</a:t>
            </a:r>
          </a:p>
        </p:txBody>
      </p:sp>
      <p:pic>
        <p:nvPicPr>
          <p:cNvPr id="19" name="Picture 175" descr="template"/>
          <p:cNvPicPr>
            <a:picLocks noChangeAspect="1" noChangeArrowheads="1"/>
          </p:cNvPicPr>
          <p:nvPr/>
        </p:nvPicPr>
        <p:blipFill>
          <a:blip r:embed="rId7"/>
          <a:srcRect/>
          <a:stretch>
            <a:fillRect/>
          </a:stretch>
        </p:blipFill>
        <p:spPr bwMode="auto">
          <a:xfrm>
            <a:off x="179512" y="4092579"/>
            <a:ext cx="3312366" cy="2376264"/>
          </a:xfrm>
          <a:prstGeom prst="rect">
            <a:avLst/>
          </a:prstGeom>
          <a:noFill/>
          <a:ln w="9525">
            <a:noFill/>
            <a:miter lim="800000"/>
            <a:headEnd/>
            <a:tailEnd/>
          </a:ln>
        </p:spPr>
      </p:pic>
      <p:pic>
        <p:nvPicPr>
          <p:cNvPr id="20" name="Picture 6" descr="rightfield-logo-with-text"/>
          <p:cNvPicPr>
            <a:picLocks noChangeAspect="1" noChangeArrowheads="1"/>
          </p:cNvPicPr>
          <p:nvPr/>
        </p:nvPicPr>
        <p:blipFill>
          <a:blip r:embed="rId8"/>
          <a:srcRect/>
          <a:stretch>
            <a:fillRect/>
          </a:stretch>
        </p:blipFill>
        <p:spPr bwMode="auto">
          <a:xfrm>
            <a:off x="179512" y="4077072"/>
            <a:ext cx="2699792" cy="702617"/>
          </a:xfrm>
          <a:prstGeom prst="rect">
            <a:avLst/>
          </a:prstGeom>
          <a:noFill/>
          <a:ln w="9525">
            <a:noFill/>
            <a:miter lim="800000"/>
            <a:headEnd/>
            <a:tailEnd/>
          </a:ln>
        </p:spPr>
      </p:pic>
      <p:sp>
        <p:nvSpPr>
          <p:cNvPr id="21" name="Rectangle 20"/>
          <p:cNvSpPr/>
          <p:nvPr/>
        </p:nvSpPr>
        <p:spPr>
          <a:xfrm>
            <a:off x="1542382" y="5820782"/>
            <a:ext cx="1952805" cy="584775"/>
          </a:xfrm>
          <a:prstGeom prst="rect">
            <a:avLst/>
          </a:prstGeom>
          <a:solidFill>
            <a:schemeClr val="bg1"/>
          </a:solidFill>
        </p:spPr>
        <p:txBody>
          <a:bodyPr wrap="square">
            <a:spAutoFit/>
          </a:bodyPr>
          <a:lstStyle/>
          <a:p>
            <a:r>
              <a:rPr lang="en-GB" altLang="en-US" sz="3200" dirty="0" smtClean="0">
                <a:latin typeface="Corbel" panose="020B0503020204020204" pitchFamily="34" charset="0"/>
              </a:rPr>
              <a:t>Templates</a:t>
            </a:r>
          </a:p>
        </p:txBody>
      </p:sp>
      <p:sp>
        <p:nvSpPr>
          <p:cNvPr id="8" name="TextBox 7"/>
          <p:cNvSpPr txBox="1"/>
          <p:nvPr/>
        </p:nvSpPr>
        <p:spPr>
          <a:xfrm>
            <a:off x="3831902" y="4106614"/>
            <a:ext cx="1728358" cy="830997"/>
          </a:xfrm>
          <a:prstGeom prst="rect">
            <a:avLst/>
          </a:prstGeom>
          <a:solidFill>
            <a:schemeClr val="tx2"/>
          </a:solidFill>
        </p:spPr>
        <p:txBody>
          <a:bodyPr wrap="none" rtlCol="0">
            <a:spAutoFit/>
          </a:bodyPr>
          <a:lstStyle/>
          <a:p>
            <a:r>
              <a:rPr lang="en-GB" sz="2400" u="sng" dirty="0" smtClean="0">
                <a:solidFill>
                  <a:schemeClr val="bg1"/>
                </a:solidFill>
                <a:latin typeface="Corbel" panose="020B0503020204020204" pitchFamily="34" charset="0"/>
              </a:rPr>
              <a:t>In the works</a:t>
            </a:r>
          </a:p>
          <a:p>
            <a:endParaRPr lang="en-GB" sz="2400" dirty="0">
              <a:solidFill>
                <a:schemeClr val="bg1"/>
              </a:solidFill>
              <a:latin typeface="Corbel" panose="020B0503020204020204" pitchFamily="34" charset="0"/>
            </a:endParaRPr>
          </a:p>
        </p:txBody>
      </p:sp>
      <p:sp>
        <p:nvSpPr>
          <p:cNvPr id="9" name="TextBox 8"/>
          <p:cNvSpPr txBox="1"/>
          <p:nvPr/>
        </p:nvSpPr>
        <p:spPr>
          <a:xfrm>
            <a:off x="3825962" y="4883676"/>
            <a:ext cx="5138525" cy="1569660"/>
          </a:xfrm>
          <a:prstGeom prst="rect">
            <a:avLst/>
          </a:prstGeom>
          <a:solidFill>
            <a:schemeClr val="tx2"/>
          </a:solidFill>
        </p:spPr>
        <p:txBody>
          <a:bodyPr wrap="square" rtlCol="0">
            <a:spAutoFit/>
          </a:bodyPr>
          <a:lstStyle/>
          <a:p>
            <a:r>
              <a:rPr lang="en-GB" sz="2400" dirty="0" smtClean="0">
                <a:solidFill>
                  <a:schemeClr val="bg1"/>
                </a:solidFill>
                <a:latin typeface="Corbel" panose="020B0503020204020204" pitchFamily="34" charset="0"/>
              </a:rPr>
              <a:t>JERM refresh, new templates</a:t>
            </a:r>
          </a:p>
          <a:p>
            <a:endParaRPr lang="en-GB" sz="2400" dirty="0">
              <a:solidFill>
                <a:schemeClr val="bg1"/>
              </a:solidFill>
              <a:latin typeface="Corbel" panose="020B0503020204020204" pitchFamily="34" charset="0"/>
            </a:endParaRPr>
          </a:p>
          <a:p>
            <a:r>
              <a:rPr lang="en-GB" sz="2400" dirty="0" smtClean="0">
                <a:solidFill>
                  <a:schemeClr val="bg1"/>
                </a:solidFill>
                <a:latin typeface="Corbel" panose="020B0503020204020204" pitchFamily="34" charset="0"/>
              </a:rPr>
              <a:t>Longer term: Harvesting framework</a:t>
            </a:r>
          </a:p>
          <a:p>
            <a:r>
              <a:rPr lang="en-GB" sz="2400" dirty="0" smtClean="0">
                <a:solidFill>
                  <a:schemeClr val="bg1"/>
                </a:solidFill>
                <a:latin typeface="Corbel" panose="020B0503020204020204" pitchFamily="34" charset="0"/>
              </a:rPr>
              <a:t>BioSchema.org support with ELIXIR</a:t>
            </a:r>
            <a:endParaRPr lang="en-GB" sz="2400" dirty="0">
              <a:solidFill>
                <a:schemeClr val="bg1"/>
              </a:solidFill>
              <a:latin typeface="Corbel" panose="020B0503020204020204" pitchFamily="34" charset="0"/>
            </a:endParaRPr>
          </a:p>
        </p:txBody>
      </p:sp>
      <p:sp>
        <p:nvSpPr>
          <p:cNvPr id="2" name="TextBox 1"/>
          <p:cNvSpPr txBox="1"/>
          <p:nvPr/>
        </p:nvSpPr>
        <p:spPr>
          <a:xfrm>
            <a:off x="5724128" y="4084527"/>
            <a:ext cx="3289811" cy="769441"/>
          </a:xfrm>
          <a:prstGeom prst="rect">
            <a:avLst/>
          </a:prstGeom>
          <a:noFill/>
        </p:spPr>
        <p:txBody>
          <a:bodyPr wrap="none" rtlCol="0">
            <a:spAutoFit/>
          </a:bodyPr>
          <a:lstStyle/>
          <a:p>
            <a:r>
              <a:rPr lang="en-GB" sz="4400" dirty="0" smtClean="0">
                <a:solidFill>
                  <a:srgbClr val="FF0000"/>
                </a:solidFill>
                <a:latin typeface="Corbel" panose="020B0503020204020204" pitchFamily="34" charset="0"/>
              </a:rPr>
              <a:t>STANDARDS</a:t>
            </a:r>
            <a:endParaRPr lang="en-GB" sz="4400" dirty="0">
              <a:solidFill>
                <a:srgbClr val="FF0000"/>
              </a:solidFill>
              <a:latin typeface="Corbel" panose="020B0503020204020204" pitchFamily="34" charset="0"/>
            </a:endParaRPr>
          </a:p>
        </p:txBody>
      </p:sp>
    </p:spTree>
    <p:extLst>
      <p:ext uri="{BB962C8B-B14F-4D97-AF65-F5344CB8AC3E}">
        <p14:creationId xmlns:p14="http://schemas.microsoft.com/office/powerpoint/2010/main" val="4072571663"/>
      </p:ext>
    </p:extLst>
  </p:cSld>
  <p:clrMapOvr>
    <a:masterClrMapping/>
  </p:clrMapOvr>
  <p:transition spd="med"/>
  <p:timing>
    <p:tnLst>
      <p:par>
        <p:cTn id="1" dur="indefinite" restart="never" nodeType="tmRoot">
          <p:childTnLst>
            <p:seq concurrent="1" nextAc="seek">
              <p:cTn id="2" dur="indefinite" nodeType="mainSeq"/>
              <p:prevCondLst>
                <p:cond evt="onPrev" delay="0">
                  <p:tgtEl>
                    <p:sldTgt/>
                  </p:tgtEl>
                </p:cond>
              </p:prevCondLst>
              <p:nextCondLst>
                <p:cond evt="onNext" delay="0">
                  <p:tgtEl>
                    <p:sldTgt/>
                  </p:tgtEl>
                </p:cond>
              </p:nextCondLst>
            </p:seq>
          </p:childTnLst>
        </p:cTn>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Spotlight: openBIS ELNs</a:t>
            </a:r>
            <a:endParaRPr lang="en-GB" dirty="0"/>
          </a:p>
        </p:txBody>
      </p:sp>
      <p:pic>
        <p:nvPicPr>
          <p:cNvPr id="32770" name="Picture 2" descr="Resultado de imagen de openbis images"/>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85110" y="1609506"/>
            <a:ext cx="3553446" cy="2663807"/>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6" descr="http://www.cisd.ethz.ch/software/openBIS_Logo_white_bg.png"/>
          <p:cNvPicPr>
            <a:picLocks noChangeAspect="1" noChangeArrowheads="1"/>
          </p:cNvPicPr>
          <p:nvPr/>
        </p:nvPicPr>
        <p:blipFill>
          <a:blip r:embed="rId4"/>
          <a:srcRect/>
          <a:stretch>
            <a:fillRect/>
          </a:stretch>
        </p:blipFill>
        <p:spPr bwMode="auto">
          <a:xfrm>
            <a:off x="467544" y="3717032"/>
            <a:ext cx="1125926" cy="467061"/>
          </a:xfrm>
          <a:prstGeom prst="rect">
            <a:avLst/>
          </a:prstGeom>
          <a:noFill/>
          <a:ln w="9525">
            <a:noFill/>
            <a:miter lim="800000"/>
            <a:headEnd/>
            <a:tailEnd/>
          </a:ln>
        </p:spPr>
      </p:pic>
      <p:sp>
        <p:nvSpPr>
          <p:cNvPr id="4" name="Rectangle 3"/>
          <p:cNvSpPr/>
          <p:nvPr/>
        </p:nvSpPr>
        <p:spPr>
          <a:xfrm>
            <a:off x="79365" y="4293096"/>
            <a:ext cx="4572000" cy="3139321"/>
          </a:xfrm>
          <a:prstGeom prst="rect">
            <a:avLst/>
          </a:prstGeom>
        </p:spPr>
        <p:txBody>
          <a:bodyPr>
            <a:spAutoFit/>
          </a:bodyPr>
          <a:lstStyle/>
          <a:p>
            <a:pPr marL="285750" indent="-285750">
              <a:buFont typeface="Arial" panose="020B0604020202020204" pitchFamily="34" charset="0"/>
              <a:buChar char="•"/>
            </a:pPr>
            <a:r>
              <a:rPr lang="en-GB" b="1" i="1" dirty="0" smtClean="0">
                <a:latin typeface="Corbel" panose="020B0503020204020204" pitchFamily="34" charset="0"/>
              </a:rPr>
              <a:t>SysMetEx</a:t>
            </a:r>
            <a:r>
              <a:rPr lang="en-GB" i="1" dirty="0" smtClean="0">
                <a:latin typeface="Corbel" panose="020B0503020204020204" pitchFamily="34" charset="0"/>
              </a:rPr>
              <a:t> </a:t>
            </a:r>
          </a:p>
          <a:p>
            <a:pPr marL="285750" indent="-285750">
              <a:buFont typeface="Arial" panose="020B0604020202020204" pitchFamily="34" charset="0"/>
              <a:buChar char="•"/>
            </a:pPr>
            <a:r>
              <a:rPr lang="en-GB" b="1" i="1" dirty="0" smtClean="0">
                <a:latin typeface="Corbel" panose="020B0503020204020204" pitchFamily="34" charset="0"/>
              </a:rPr>
              <a:t>SysMilk</a:t>
            </a:r>
            <a:endParaRPr lang="en-GB" i="1" dirty="0" smtClean="0">
              <a:latin typeface="Corbel" panose="020B0503020204020204" pitchFamily="34" charset="0"/>
            </a:endParaRPr>
          </a:p>
          <a:p>
            <a:pPr marL="285750" indent="-285750">
              <a:buFont typeface="Arial" panose="020B0604020202020204" pitchFamily="34" charset="0"/>
              <a:buChar char="•"/>
            </a:pPr>
            <a:r>
              <a:rPr lang="en-GB" b="1" i="1" dirty="0" smtClean="0">
                <a:latin typeface="Corbel" panose="020B0503020204020204" pitchFamily="34" charset="0"/>
              </a:rPr>
              <a:t>SysVirDrug</a:t>
            </a:r>
            <a:endParaRPr lang="en-GB" i="1" dirty="0" smtClean="0">
              <a:latin typeface="Corbel" panose="020B0503020204020204" pitchFamily="34" charset="0"/>
            </a:endParaRPr>
          </a:p>
          <a:p>
            <a:pPr marL="285750" indent="-285750">
              <a:buFont typeface="Arial" panose="020B0604020202020204" pitchFamily="34" charset="0"/>
              <a:buChar char="•"/>
            </a:pPr>
            <a:r>
              <a:rPr lang="en-GB" b="1" i="1" dirty="0" smtClean="0">
                <a:latin typeface="Corbel" panose="020B0503020204020204" pitchFamily="34" charset="0"/>
              </a:rPr>
              <a:t>IMOMESIC</a:t>
            </a:r>
          </a:p>
          <a:p>
            <a:pPr marL="285750" indent="-285750">
              <a:buFont typeface="Arial" panose="020B0604020202020204" pitchFamily="34" charset="0"/>
              <a:buChar char="•"/>
            </a:pPr>
            <a:r>
              <a:rPr lang="en-GB" b="1" i="1" dirty="0" smtClean="0">
                <a:latin typeface="Corbel" panose="020B0503020204020204" pitchFamily="34" charset="0"/>
              </a:rPr>
              <a:t>ROOTBOOK</a:t>
            </a:r>
          </a:p>
          <a:p>
            <a:pPr marL="285750" indent="-285750">
              <a:buFont typeface="Arial" panose="020B0604020202020204" pitchFamily="34" charset="0"/>
              <a:buChar char="•"/>
            </a:pPr>
            <a:r>
              <a:rPr lang="en-US" b="1" i="1" dirty="0" smtClean="0">
                <a:latin typeface="Corbel" panose="020B0503020204020204" pitchFamily="34" charset="0"/>
              </a:rPr>
              <a:t>HIV-X</a:t>
            </a:r>
            <a:endParaRPr lang="en-GB" i="1" dirty="0">
              <a:latin typeface="Corbel" panose="020B0503020204020204" pitchFamily="34" charset="0"/>
            </a:endParaRPr>
          </a:p>
          <a:p>
            <a:pPr marL="285750" indent="-285750">
              <a:buFont typeface="Arial" panose="020B0604020202020204" pitchFamily="34" charset="0"/>
              <a:buChar char="•"/>
            </a:pPr>
            <a:r>
              <a:rPr lang="en-US" b="1" i="1" dirty="0" smtClean="0">
                <a:latin typeface="Corbel" panose="020B0503020204020204" pitchFamily="34" charset="0"/>
              </a:rPr>
              <a:t>ZPH-1</a:t>
            </a:r>
            <a:endParaRPr lang="en-GB" i="1" dirty="0">
              <a:latin typeface="Corbel" panose="020B0503020204020204" pitchFamily="34" charset="0"/>
            </a:endParaRPr>
          </a:p>
          <a:p>
            <a:pPr marL="285750" indent="-285750">
              <a:buFont typeface="Arial" panose="020B0604020202020204" pitchFamily="34" charset="0"/>
              <a:buChar char="•"/>
            </a:pPr>
            <a:r>
              <a:rPr lang="en-US" b="1" i="1" dirty="0" smtClean="0">
                <a:latin typeface="Corbel" panose="020B0503020204020204" pitchFamily="34" charset="0"/>
              </a:rPr>
              <a:t>eART</a:t>
            </a:r>
            <a:endParaRPr lang="en-GB" i="1" dirty="0">
              <a:latin typeface="Corbel" panose="020B0503020204020204" pitchFamily="34" charset="0"/>
            </a:endParaRPr>
          </a:p>
          <a:p>
            <a:pPr marL="285750" indent="-285750">
              <a:buFont typeface="Arial" panose="020B0604020202020204" pitchFamily="34" charset="0"/>
              <a:buChar char="•"/>
            </a:pPr>
            <a:r>
              <a:rPr lang="en-US" b="1" i="1" dirty="0" smtClean="0">
                <a:latin typeface="Corbel" panose="020B0503020204020204" pitchFamily="34" charset="0"/>
              </a:rPr>
              <a:t>IMARIS Lineage</a:t>
            </a:r>
          </a:p>
          <a:p>
            <a:pPr marL="285750" indent="-285750">
              <a:buFont typeface="Arial" panose="020B0604020202020204" pitchFamily="34" charset="0"/>
              <a:buChar char="•"/>
            </a:pPr>
            <a:endParaRPr lang="en-GB" b="1" i="1" dirty="0" smtClean="0">
              <a:latin typeface="Corbel" panose="020B0503020204020204" pitchFamily="34" charset="0"/>
            </a:endParaRPr>
          </a:p>
          <a:p>
            <a:pPr marL="285750" indent="-285750">
              <a:buFont typeface="Arial" panose="020B0604020202020204" pitchFamily="34" charset="0"/>
              <a:buChar char="•"/>
            </a:pPr>
            <a:endParaRPr lang="en-GB" dirty="0">
              <a:latin typeface="Corbel" panose="020B0503020204020204" pitchFamily="34" charset="0"/>
            </a:endParaRPr>
          </a:p>
        </p:txBody>
      </p:sp>
      <p:sp>
        <p:nvSpPr>
          <p:cNvPr id="7" name="Rectangle 6"/>
          <p:cNvSpPr/>
          <p:nvPr/>
        </p:nvSpPr>
        <p:spPr>
          <a:xfrm>
            <a:off x="1758927" y="4293096"/>
            <a:ext cx="2123930" cy="369332"/>
          </a:xfrm>
          <a:prstGeom prst="rect">
            <a:avLst/>
          </a:prstGeom>
        </p:spPr>
        <p:txBody>
          <a:bodyPr wrap="square">
            <a:spAutoFit/>
          </a:bodyPr>
          <a:lstStyle/>
          <a:p>
            <a:pPr fontAlgn="t"/>
            <a:r>
              <a:rPr lang="en-US" b="1" i="1" dirty="0" smtClean="0">
                <a:latin typeface="Corbel" panose="020B0503020204020204" pitchFamily="34" charset="0"/>
              </a:rPr>
              <a:t>SwissVetMed</a:t>
            </a:r>
            <a:endParaRPr lang="en-GB" i="1" dirty="0">
              <a:latin typeface="Corbel" panose="020B0503020204020204" pitchFamily="34" charset="0"/>
            </a:endParaRPr>
          </a:p>
        </p:txBody>
      </p:sp>
      <p:sp>
        <p:nvSpPr>
          <p:cNvPr id="8" name="Rectangle 7"/>
          <p:cNvSpPr/>
          <p:nvPr/>
        </p:nvSpPr>
        <p:spPr>
          <a:xfrm>
            <a:off x="1763688" y="4611055"/>
            <a:ext cx="2304256" cy="923330"/>
          </a:xfrm>
          <a:prstGeom prst="rect">
            <a:avLst/>
          </a:prstGeom>
        </p:spPr>
        <p:txBody>
          <a:bodyPr wrap="square">
            <a:spAutoFit/>
          </a:bodyPr>
          <a:lstStyle/>
          <a:p>
            <a:pPr fontAlgn="t"/>
            <a:r>
              <a:rPr lang="en-US" b="1" i="1" dirty="0" smtClean="0">
                <a:latin typeface="Corbel" panose="020B0503020204020204" pitchFamily="34" charset="0"/>
              </a:rPr>
              <a:t>PATHIM</a:t>
            </a:r>
            <a:endParaRPr lang="en-GB" i="1" dirty="0" smtClean="0">
              <a:latin typeface="Corbel" panose="020B0503020204020204" pitchFamily="34" charset="0"/>
            </a:endParaRPr>
          </a:p>
          <a:p>
            <a:pPr fontAlgn="t"/>
            <a:r>
              <a:rPr lang="en-US" b="1" i="1" dirty="0" err="1" smtClean="0">
                <a:latin typeface="Corbel" panose="020B0503020204020204" pitchFamily="34" charset="0"/>
              </a:rPr>
              <a:t>HEPIA_Screening</a:t>
            </a:r>
            <a:endParaRPr lang="en-US" b="1" i="1" dirty="0">
              <a:latin typeface="Corbel" panose="020B0503020204020204" pitchFamily="34" charset="0"/>
            </a:endParaRPr>
          </a:p>
          <a:p>
            <a:pPr fontAlgn="t"/>
            <a:r>
              <a:rPr lang="en-US" b="1" i="1" dirty="0" smtClean="0">
                <a:latin typeface="Corbel" panose="020B0503020204020204" pitchFamily="34" charset="0"/>
              </a:rPr>
              <a:t>SynBioChem</a:t>
            </a:r>
            <a:endParaRPr lang="en-GB" i="1" dirty="0">
              <a:latin typeface="Corbel" panose="020B0503020204020204" pitchFamily="34" charset="0"/>
            </a:endParaRPr>
          </a:p>
        </p:txBody>
      </p:sp>
      <p:sp>
        <p:nvSpPr>
          <p:cNvPr id="12" name="Oval 11"/>
          <p:cNvSpPr/>
          <p:nvPr/>
        </p:nvSpPr>
        <p:spPr>
          <a:xfrm>
            <a:off x="4195473" y="2492895"/>
            <a:ext cx="952591" cy="899611"/>
          </a:xfrm>
          <a:prstGeom prst="ellipse">
            <a:avLst/>
          </a:prstGeom>
          <a:blipFill>
            <a:blip r:embed="rId5"/>
            <a:stretch>
              <a:fillRect/>
            </a:stretch>
          </a:blipFill>
          <a:ln>
            <a:gradFill>
              <a:gsLst>
                <a:gs pos="0">
                  <a:schemeClr val="bg1">
                    <a:lumMod val="7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ln>
          <a:effectLst>
            <a:outerShdw blurRad="50800" dist="38100" dir="10800000" algn="r" rotWithShape="0">
              <a:prstClr val="black">
                <a:alpha val="40000"/>
              </a:prstClr>
            </a:outerShdw>
          </a:effectLst>
          <a:scene3d>
            <a:camera prst="orthographicFront"/>
            <a:lightRig rig="threePt" dir="t"/>
          </a:scene3d>
          <a:sp3d>
            <a:bevelT w="165100" prst="coolSlant"/>
            <a:bevelB w="165100" prst="coolSlant"/>
          </a:sp3d>
        </p:spPr>
        <p:style>
          <a:lnRef idx="1">
            <a:schemeClr val="accent1"/>
          </a:lnRef>
          <a:fillRef idx="3">
            <a:schemeClr val="accent1"/>
          </a:fillRef>
          <a:effectRef idx="2">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13" name="Oval 12"/>
          <p:cNvSpPr/>
          <p:nvPr/>
        </p:nvSpPr>
        <p:spPr>
          <a:xfrm>
            <a:off x="5552511" y="1774388"/>
            <a:ext cx="1035713" cy="934532"/>
          </a:xfrm>
          <a:prstGeom prst="ellipse">
            <a:avLst/>
          </a:prstGeom>
          <a:blipFill>
            <a:blip r:embed="rId6"/>
            <a:stretch>
              <a:fillRect/>
            </a:stretch>
          </a:blipFill>
          <a:ln>
            <a:gradFill>
              <a:gsLst>
                <a:gs pos="0">
                  <a:schemeClr val="bg1">
                    <a:lumMod val="7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ln>
          <a:effectLst>
            <a:outerShdw blurRad="50800" dist="38100" dir="10800000" algn="r" rotWithShape="0">
              <a:prstClr val="black">
                <a:alpha val="40000"/>
              </a:prstClr>
            </a:outerShdw>
          </a:effectLst>
          <a:scene3d>
            <a:camera prst="orthographicFront"/>
            <a:lightRig rig="threePt" dir="t"/>
          </a:scene3d>
          <a:sp3d>
            <a:bevelT w="165100" prst="coolSlant"/>
            <a:bevelB w="165100" prst="coolSlant"/>
          </a:sp3d>
        </p:spPr>
        <p:style>
          <a:lnRef idx="1">
            <a:schemeClr val="accent1"/>
          </a:lnRef>
          <a:fillRef idx="3">
            <a:schemeClr val="accent1"/>
          </a:fillRef>
          <a:effectRef idx="2">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14" name="Oval 13"/>
          <p:cNvSpPr/>
          <p:nvPr/>
        </p:nvSpPr>
        <p:spPr>
          <a:xfrm>
            <a:off x="7018984" y="2098217"/>
            <a:ext cx="865384" cy="844483"/>
          </a:xfrm>
          <a:prstGeom prst="ellipse">
            <a:avLst/>
          </a:prstGeom>
          <a:blipFill>
            <a:blip r:embed="rId7"/>
            <a:stretch>
              <a:fillRect/>
            </a:stretch>
          </a:blipFill>
          <a:ln>
            <a:gradFill>
              <a:gsLst>
                <a:gs pos="0">
                  <a:schemeClr val="bg1">
                    <a:lumMod val="7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ln>
          <a:effectLst>
            <a:outerShdw blurRad="50800" dist="38100" dir="10800000" algn="r" rotWithShape="0">
              <a:prstClr val="black">
                <a:alpha val="40000"/>
              </a:prstClr>
            </a:outerShdw>
          </a:effectLst>
          <a:scene3d>
            <a:camera prst="orthographicFront"/>
            <a:lightRig rig="threePt" dir="t"/>
          </a:scene3d>
          <a:sp3d>
            <a:bevelT w="165100" prst="coolSlant"/>
            <a:bevelB w="165100" prst="coolSlant"/>
          </a:sp3d>
        </p:spPr>
        <p:style>
          <a:lnRef idx="1">
            <a:schemeClr val="accent1"/>
          </a:lnRef>
          <a:fillRef idx="3">
            <a:schemeClr val="accent1"/>
          </a:fillRef>
          <a:effectRef idx="2">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15" name="TextBox 5"/>
          <p:cNvSpPr txBox="1"/>
          <p:nvPr/>
        </p:nvSpPr>
        <p:spPr>
          <a:xfrm>
            <a:off x="5220072" y="2708920"/>
            <a:ext cx="1728192" cy="584775"/>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r>
              <a:rPr lang="en-US" sz="1600" dirty="0">
                <a:latin typeface="Corbel" panose="020B0503020204020204" pitchFamily="34" charset="0"/>
                <a:ea typeface="Apple Chancery" charset="0"/>
                <a:cs typeface="Apple Chancery" charset="0"/>
              </a:rPr>
              <a:t>Data management</a:t>
            </a:r>
          </a:p>
        </p:txBody>
      </p:sp>
      <p:sp>
        <p:nvSpPr>
          <p:cNvPr id="16" name="TextBox 14"/>
          <p:cNvSpPr txBox="1"/>
          <p:nvPr/>
        </p:nvSpPr>
        <p:spPr>
          <a:xfrm>
            <a:off x="6660232" y="2941409"/>
            <a:ext cx="1911197" cy="584775"/>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r>
              <a:rPr lang="en-US" sz="1600" dirty="0">
                <a:ea typeface="Apple Chancery" charset="0"/>
                <a:cs typeface="Apple Chancery" charset="0"/>
              </a:rPr>
              <a:t>Samples + SOP management</a:t>
            </a:r>
          </a:p>
        </p:txBody>
      </p:sp>
      <p:sp>
        <p:nvSpPr>
          <p:cNvPr id="17" name="TextBox 15"/>
          <p:cNvSpPr txBox="1"/>
          <p:nvPr/>
        </p:nvSpPr>
        <p:spPr>
          <a:xfrm>
            <a:off x="3779912" y="3452414"/>
            <a:ext cx="1927176" cy="584775"/>
          </a:xfrm>
          <a:prstGeom prst="rect">
            <a:avLst/>
          </a:prstGeom>
          <a:no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r>
              <a:rPr lang="en-US" sz="1600" dirty="0">
                <a:latin typeface="Corbel" panose="020B0503020204020204" pitchFamily="34" charset="0"/>
                <a:ea typeface="Apple Chancery" charset="0"/>
                <a:cs typeface="Apple Chancery" charset="0"/>
              </a:rPr>
              <a:t>Experimental description</a:t>
            </a:r>
          </a:p>
        </p:txBody>
      </p:sp>
      <p:pic>
        <p:nvPicPr>
          <p:cNvPr id="19" name="Picture 18" descr="openBIS_Logo.png"/>
          <p:cNvPicPr>
            <a:picLocks noChangeAspect="1"/>
          </p:cNvPicPr>
          <p:nvPr/>
        </p:nvPicPr>
        <p:blipFill>
          <a:blip r:embed="rId8" cstate="print">
            <a:extLst>
              <a:ext uri="{28A0092B-C50C-407E-A947-70E740481C1C}">
                <a14:useLocalDpi xmlns:a14="http://schemas.microsoft.com/office/drawing/2010/main" val="0"/>
              </a:ext>
            </a:extLst>
          </a:blip>
          <a:stretch>
            <a:fillRect/>
          </a:stretch>
        </p:blipFill>
        <p:spPr>
          <a:xfrm>
            <a:off x="5668280" y="4120888"/>
            <a:ext cx="1233071" cy="541540"/>
          </a:xfrm>
          <a:prstGeom prst="rect">
            <a:avLst/>
          </a:prstGeom>
        </p:spPr>
      </p:pic>
      <p:grpSp>
        <p:nvGrpSpPr>
          <p:cNvPr id="20" name="Gruppierung 1"/>
          <p:cNvGrpSpPr/>
          <p:nvPr/>
        </p:nvGrpSpPr>
        <p:grpSpPr>
          <a:xfrm>
            <a:off x="5205252" y="5611532"/>
            <a:ext cx="2319076" cy="985820"/>
            <a:chOff x="1140555" y="1937167"/>
            <a:chExt cx="6864178" cy="3276600"/>
          </a:xfrm>
        </p:grpSpPr>
        <p:pic>
          <p:nvPicPr>
            <p:cNvPr id="22" name="jupyterhub.png"/>
            <p:cNvPicPr>
              <a:picLocks noChangeAspect="1"/>
            </p:cNvPicPr>
            <p:nvPr/>
          </p:nvPicPr>
          <p:blipFill>
            <a:blip r:embed="rId9" cstate="print">
              <a:extLst>
                <a:ext uri="{28A0092B-C50C-407E-A947-70E740481C1C}">
                  <a14:useLocalDpi xmlns:a14="http://schemas.microsoft.com/office/drawing/2010/main" val="0"/>
                </a:ext>
              </a:extLst>
            </a:blip>
            <a:stretch>
              <a:fillRect/>
            </a:stretch>
          </p:blipFill>
          <p:spPr>
            <a:xfrm>
              <a:off x="1140555" y="2441792"/>
              <a:ext cx="2279910" cy="2267349"/>
            </a:xfrm>
            <a:prstGeom prst="rect">
              <a:avLst/>
            </a:prstGeom>
            <a:ln w="12700">
              <a:miter lim="400000"/>
            </a:ln>
            <a:effectLst>
              <a:outerShdw blurRad="254000" dist="127000" dir="5400000" rotWithShape="0">
                <a:srgbClr val="000000">
                  <a:alpha val="11452"/>
                </a:srgbClr>
              </a:outerShdw>
            </a:effectLst>
          </p:spPr>
        </p:pic>
        <p:pic>
          <p:nvPicPr>
            <p:cNvPr id="23" name="Bild 3"/>
            <p:cNvPicPr>
              <a:picLocks noChangeAspect="1"/>
            </p:cNvPicPr>
            <p:nvPr/>
          </p:nvPicPr>
          <p:blipFill>
            <a:blip r:embed="rId10" cstate="print">
              <a:extLst>
                <a:ext uri="{28A0092B-C50C-407E-A947-70E740481C1C}">
                  <a14:useLocalDpi xmlns:a14="http://schemas.microsoft.com/office/drawing/2010/main" val="0"/>
                </a:ext>
              </a:extLst>
            </a:blip>
            <a:stretch>
              <a:fillRect/>
            </a:stretch>
          </p:blipFill>
          <p:spPr>
            <a:xfrm>
              <a:off x="3496233" y="1937167"/>
              <a:ext cx="4508500" cy="3276600"/>
            </a:xfrm>
            <a:prstGeom prst="rect">
              <a:avLst/>
            </a:prstGeom>
          </p:spPr>
        </p:pic>
      </p:grpSp>
      <p:pic>
        <p:nvPicPr>
          <p:cNvPr id="21" name="pybis.png"/>
          <p:cNvPicPr>
            <a:picLocks noChangeAspect="1"/>
          </p:cNvPicPr>
          <p:nvPr/>
        </p:nvPicPr>
        <p:blipFill>
          <a:blip r:embed="rId11" cstate="print">
            <a:extLst>
              <a:ext uri="{28A0092B-C50C-407E-A947-70E740481C1C}">
                <a14:useLocalDpi xmlns:a14="http://schemas.microsoft.com/office/drawing/2010/main" val="0"/>
              </a:ext>
            </a:extLst>
          </a:blip>
          <a:stretch>
            <a:fillRect/>
          </a:stretch>
        </p:blipFill>
        <p:spPr>
          <a:xfrm>
            <a:off x="6696141" y="4788206"/>
            <a:ext cx="504246" cy="622824"/>
          </a:xfrm>
          <a:prstGeom prst="rect">
            <a:avLst/>
          </a:prstGeom>
          <a:ln w="12700">
            <a:miter lim="400000"/>
          </a:ln>
        </p:spPr>
      </p:pic>
      <p:cxnSp>
        <p:nvCxnSpPr>
          <p:cNvPr id="24" name="Straight Arrow Connector 23"/>
          <p:cNvCxnSpPr/>
          <p:nvPr/>
        </p:nvCxnSpPr>
        <p:spPr>
          <a:xfrm>
            <a:off x="5220072" y="3744801"/>
            <a:ext cx="448208" cy="292388"/>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a:stCxn id="15" idx="2"/>
          </p:cNvCxnSpPr>
          <p:nvPr/>
        </p:nvCxnSpPr>
        <p:spPr>
          <a:xfrm>
            <a:off x="6084168" y="3293695"/>
            <a:ext cx="0" cy="656867"/>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p:nvPr/>
        </p:nvCxnSpPr>
        <p:spPr>
          <a:xfrm flipH="1">
            <a:off x="6660232" y="3526184"/>
            <a:ext cx="576064" cy="511005"/>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30" name="Straight Arrow Connector 29"/>
          <p:cNvCxnSpPr/>
          <p:nvPr/>
        </p:nvCxnSpPr>
        <p:spPr>
          <a:xfrm>
            <a:off x="6001122" y="4797152"/>
            <a:ext cx="283693" cy="737233"/>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32768" name="Straight Arrow Connector 32767"/>
          <p:cNvCxnSpPr>
            <a:endCxn id="19" idx="2"/>
          </p:cNvCxnSpPr>
          <p:nvPr/>
        </p:nvCxnSpPr>
        <p:spPr>
          <a:xfrm flipH="1" flipV="1">
            <a:off x="6284816" y="4662428"/>
            <a:ext cx="303408" cy="757548"/>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78237963"/>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8" name="Group 7"/>
          <p:cNvGrpSpPr/>
          <p:nvPr/>
        </p:nvGrpSpPr>
        <p:grpSpPr>
          <a:xfrm>
            <a:off x="249197" y="1628943"/>
            <a:ext cx="3416530" cy="3290878"/>
            <a:chOff x="-2495345" y="3117514"/>
            <a:chExt cx="2713026" cy="2633763"/>
          </a:xfrm>
        </p:grpSpPr>
        <p:pic>
          <p:nvPicPr>
            <p:cNvPr id="9" name="Picture 2"/>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l="26231" r="26348"/>
            <a:stretch/>
          </p:blipFill>
          <p:spPr bwMode="auto">
            <a:xfrm>
              <a:off x="-2495345" y="3313864"/>
              <a:ext cx="1849325" cy="243741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0" name="Rectangle 9"/>
            <p:cNvSpPr/>
            <p:nvPr/>
          </p:nvSpPr>
          <p:spPr>
            <a:xfrm>
              <a:off x="-2495345" y="3117514"/>
              <a:ext cx="2713026" cy="270952"/>
            </a:xfrm>
            <a:prstGeom prst="rect">
              <a:avLst/>
            </a:prstGeom>
          </p:spPr>
          <p:txBody>
            <a:bodyPr wrap="square">
              <a:spAutoFit/>
            </a:bodyPr>
            <a:lstStyle/>
            <a:p>
              <a:r>
                <a:rPr lang="en-GB" sz="1600" dirty="0" smtClean="0">
                  <a:solidFill>
                    <a:schemeClr val="tx2"/>
                  </a:solidFill>
                  <a:latin typeface="Corbel" panose="020B0503020204020204" pitchFamily="34" charset="0"/>
                </a:rPr>
                <a:t>https://dx.doi.org/10.1111/febs.13237</a:t>
              </a:r>
              <a:endParaRPr lang="en-GB" sz="1600" dirty="0">
                <a:solidFill>
                  <a:schemeClr val="tx2"/>
                </a:solidFill>
                <a:latin typeface="Corbel" panose="020B0503020204020204" pitchFamily="34" charset="0"/>
              </a:endParaRPr>
            </a:p>
          </p:txBody>
        </p:sp>
      </p:grpSp>
      <p:pic>
        <p:nvPicPr>
          <p:cNvPr id="14" name="Picture 13"/>
          <p:cNvPicPr>
            <a:picLocks noChangeAspect="1"/>
          </p:cNvPicPr>
          <p:nvPr/>
        </p:nvPicPr>
        <p:blipFill rotWithShape="1">
          <a:blip r:embed="rId4" cstate="print">
            <a:extLst>
              <a:ext uri="{28A0092B-C50C-407E-A947-70E740481C1C}">
                <a14:useLocalDpi xmlns:a14="http://schemas.microsoft.com/office/drawing/2010/main" val="0"/>
              </a:ext>
            </a:extLst>
          </a:blip>
          <a:srcRect r="26375"/>
          <a:stretch/>
        </p:blipFill>
        <p:spPr>
          <a:xfrm>
            <a:off x="3923929" y="1871321"/>
            <a:ext cx="3329922" cy="3069847"/>
          </a:xfrm>
          <a:prstGeom prst="rect">
            <a:avLst/>
          </a:prstGeom>
        </p:spPr>
      </p:pic>
      <p:sp>
        <p:nvSpPr>
          <p:cNvPr id="15" name="Rectangle 14"/>
          <p:cNvSpPr/>
          <p:nvPr/>
        </p:nvSpPr>
        <p:spPr>
          <a:xfrm>
            <a:off x="4413986" y="1556797"/>
            <a:ext cx="5054558" cy="338554"/>
          </a:xfrm>
          <a:prstGeom prst="rect">
            <a:avLst/>
          </a:prstGeom>
        </p:spPr>
        <p:txBody>
          <a:bodyPr wrap="square">
            <a:spAutoFit/>
          </a:bodyPr>
          <a:lstStyle/>
          <a:p>
            <a:r>
              <a:rPr lang="en-GB" sz="1600" dirty="0" smtClean="0">
                <a:latin typeface="Corbel" panose="020B0503020204020204" pitchFamily="34" charset="0"/>
              </a:rPr>
              <a:t>https://doi.org/10.15490/seek.1.investigation.56</a:t>
            </a:r>
            <a:endParaRPr lang="en-GB" sz="1600" dirty="0">
              <a:latin typeface="Corbel" panose="020B0503020204020204" pitchFamily="34" charset="0"/>
            </a:endParaRPr>
          </a:p>
        </p:txBody>
      </p:sp>
      <p:pic>
        <p:nvPicPr>
          <p:cNvPr id="18439" name="Picture 7"/>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217177" y="2047920"/>
            <a:ext cx="1030125" cy="81994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7" name="Picture 4" descr="http://www.crossref.org/crweblog/assets_c/2013/05/DOI-thumb-234x214-56.jp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3856020" y="1465766"/>
            <a:ext cx="571964" cy="523079"/>
          </a:xfrm>
          <a:prstGeom prst="rect">
            <a:avLst/>
          </a:prstGeom>
          <a:noFill/>
          <a:extLst>
            <a:ext uri="{909E8E84-426E-40DD-AFC4-6F175D3DCCD1}">
              <a14:hiddenFill xmlns:a14="http://schemas.microsoft.com/office/drawing/2010/main">
                <a:solidFill>
                  <a:srgbClr val="FFFFFF"/>
                </a:solidFill>
              </a14:hiddenFill>
            </a:ext>
          </a:extLst>
        </p:spPr>
      </p:pic>
      <p:grpSp>
        <p:nvGrpSpPr>
          <p:cNvPr id="41" name="Group 40"/>
          <p:cNvGrpSpPr/>
          <p:nvPr/>
        </p:nvGrpSpPr>
        <p:grpSpPr>
          <a:xfrm>
            <a:off x="341361" y="1645693"/>
            <a:ext cx="8330996" cy="5023667"/>
            <a:chOff x="341361" y="1004011"/>
            <a:chExt cx="8330996" cy="5023667"/>
          </a:xfrm>
        </p:grpSpPr>
        <p:sp>
          <p:nvSpPr>
            <p:cNvPr id="11" name="Rectangle 10"/>
            <p:cNvSpPr/>
            <p:nvPr/>
          </p:nvSpPr>
          <p:spPr>
            <a:xfrm>
              <a:off x="6588224" y="4692625"/>
              <a:ext cx="2084133" cy="830997"/>
            </a:xfrm>
            <a:prstGeom prst="rect">
              <a:avLst/>
            </a:prstGeom>
          </p:spPr>
          <p:txBody>
            <a:bodyPr wrap="square">
              <a:spAutoFit/>
            </a:bodyPr>
            <a:lstStyle/>
            <a:p>
              <a:r>
                <a:rPr lang="en-GB" sz="1600" dirty="0" smtClean="0">
                  <a:hlinkClick r:id="rId7"/>
                </a:rPr>
                <a:t>http://data.datacite.org/10.15490/seek.1.investigation.56</a:t>
              </a:r>
              <a:r>
                <a:rPr lang="en-GB" sz="1600" dirty="0" smtClean="0"/>
                <a:t> </a:t>
              </a:r>
              <a:endParaRPr lang="en-GB" sz="1600" dirty="0"/>
            </a:p>
          </p:txBody>
        </p:sp>
        <p:cxnSp>
          <p:nvCxnSpPr>
            <p:cNvPr id="13" name="Straight Arrow Connector 12"/>
            <p:cNvCxnSpPr/>
            <p:nvPr/>
          </p:nvCxnSpPr>
          <p:spPr>
            <a:xfrm flipH="1">
              <a:off x="7884367" y="1004011"/>
              <a:ext cx="1" cy="1704909"/>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pic>
          <p:nvPicPr>
            <p:cNvPr id="18444" name="Picture 12"/>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7386271" y="2848992"/>
              <a:ext cx="996194" cy="77039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45" name="Straight Arrow Connector 44"/>
            <p:cNvCxnSpPr/>
            <p:nvPr/>
          </p:nvCxnSpPr>
          <p:spPr>
            <a:xfrm>
              <a:off x="7853571" y="3716447"/>
              <a:ext cx="0" cy="627337"/>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6" name="Rectangle 15"/>
            <p:cNvSpPr/>
            <p:nvPr/>
          </p:nvSpPr>
          <p:spPr>
            <a:xfrm>
              <a:off x="341361" y="4581128"/>
              <a:ext cx="5310760" cy="1446550"/>
            </a:xfrm>
            <a:prstGeom prst="rect">
              <a:avLst/>
            </a:prstGeom>
          </p:spPr>
          <p:txBody>
            <a:bodyPr wrap="square">
              <a:spAutoFit/>
            </a:bodyPr>
            <a:lstStyle/>
            <a:p>
              <a:r>
                <a:rPr lang="en-GB" dirty="0" smtClean="0">
                  <a:latin typeface="Corbel" panose="020B0503020204020204" pitchFamily="34" charset="0"/>
                </a:rPr>
                <a:t>Citation G. </a:t>
              </a:r>
              <a:r>
                <a:rPr lang="en-GB" dirty="0" err="1" smtClean="0">
                  <a:latin typeface="Corbel" panose="020B0503020204020204" pitchFamily="34" charset="0"/>
                </a:rPr>
                <a:t>Penkler</a:t>
              </a:r>
              <a:r>
                <a:rPr lang="en-GB" dirty="0" smtClean="0">
                  <a:latin typeface="Corbel" panose="020B0503020204020204" pitchFamily="34" charset="0"/>
                </a:rPr>
                <a:t>; F. du </a:t>
              </a:r>
              <a:r>
                <a:rPr lang="en-GB" dirty="0" err="1" smtClean="0">
                  <a:latin typeface="Corbel" panose="020B0503020204020204" pitchFamily="34" charset="0"/>
                </a:rPr>
                <a:t>Toit</a:t>
              </a:r>
              <a:r>
                <a:rPr lang="en-GB" dirty="0" smtClean="0">
                  <a:latin typeface="Corbel" panose="020B0503020204020204" pitchFamily="34" charset="0"/>
                </a:rPr>
                <a:t>; W. Adams; M. </a:t>
              </a:r>
              <a:r>
                <a:rPr lang="en-GB" dirty="0" err="1" smtClean="0">
                  <a:latin typeface="Corbel" panose="020B0503020204020204" pitchFamily="34" charset="0"/>
                </a:rPr>
                <a:t>Rautenbach</a:t>
              </a:r>
              <a:r>
                <a:rPr lang="en-GB" dirty="0" smtClean="0">
                  <a:latin typeface="Corbel" panose="020B0503020204020204" pitchFamily="34" charset="0"/>
                </a:rPr>
                <a:t>; D. C. Palm; D. D. van Niekerk; J. L. Snoep; (2014): Glucose metabolism in Plasmodium falciparum </a:t>
              </a:r>
              <a:r>
                <a:rPr lang="en-GB" dirty="0" err="1" smtClean="0">
                  <a:latin typeface="Corbel" panose="020B0503020204020204" pitchFamily="34" charset="0"/>
                </a:rPr>
                <a:t>trophozoites</a:t>
              </a:r>
              <a:r>
                <a:rPr lang="en-GB" dirty="0" smtClean="0">
                  <a:latin typeface="Corbel" panose="020B0503020204020204" pitchFamily="34" charset="0"/>
                </a:rPr>
                <a:t>; </a:t>
              </a:r>
              <a:r>
                <a:rPr lang="en-GB" dirty="0" smtClean="0">
                  <a:solidFill>
                    <a:schemeClr val="tx2"/>
                  </a:solidFill>
                  <a:latin typeface="Corbel" panose="020B0503020204020204" pitchFamily="34" charset="0"/>
                </a:rPr>
                <a:t>FAIRDOMHub. </a:t>
              </a:r>
              <a:r>
                <a:rPr lang="en-GB" sz="1600" dirty="0" smtClean="0">
                  <a:latin typeface="Corbel" panose="020B0503020204020204" pitchFamily="34" charset="0"/>
                  <a:hlinkClick r:id="rId9"/>
                </a:rPr>
                <a:t>http://dx.doi.org/10.15490/</a:t>
              </a:r>
              <a:r>
                <a:rPr lang="en-GB" sz="1600" dirty="0" smtClean="0">
                  <a:solidFill>
                    <a:srgbClr val="FF0000"/>
                  </a:solidFill>
                  <a:latin typeface="Corbel" panose="020B0503020204020204" pitchFamily="34" charset="0"/>
                  <a:hlinkClick r:id="rId9"/>
                </a:rPr>
                <a:t>seek.</a:t>
              </a:r>
              <a:r>
                <a:rPr lang="en-GB" sz="1600" dirty="0" smtClean="0">
                  <a:latin typeface="Corbel" panose="020B0503020204020204" pitchFamily="34" charset="0"/>
                  <a:hlinkClick r:id="rId9"/>
                </a:rPr>
                <a:t>1.investigation.56</a:t>
              </a:r>
              <a:endParaRPr lang="en-GB" sz="1600" dirty="0">
                <a:latin typeface="Corbel" panose="020B0503020204020204" pitchFamily="34" charset="0"/>
              </a:endParaRPr>
            </a:p>
          </p:txBody>
        </p:sp>
        <p:cxnSp>
          <p:nvCxnSpPr>
            <p:cNvPr id="40" name="Straight Arrow Connector 39"/>
            <p:cNvCxnSpPr/>
            <p:nvPr/>
          </p:nvCxnSpPr>
          <p:spPr>
            <a:xfrm flipH="1">
              <a:off x="5148064" y="5088379"/>
              <a:ext cx="1274010" cy="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grpSp>
      <p:sp>
        <p:nvSpPr>
          <p:cNvPr id="44" name="Title 43"/>
          <p:cNvSpPr>
            <a:spLocks noGrp="1"/>
          </p:cNvSpPr>
          <p:nvPr>
            <p:ph type="title"/>
          </p:nvPr>
        </p:nvSpPr>
        <p:spPr>
          <a:xfrm>
            <a:off x="395536" y="418654"/>
            <a:ext cx="8229600" cy="778098"/>
          </a:xfrm>
        </p:spPr>
        <p:txBody>
          <a:bodyPr>
            <a:normAutofit fontScale="90000"/>
          </a:bodyPr>
          <a:lstStyle/>
          <a:p>
            <a:r>
              <a:rPr lang="en-GB" dirty="0" smtClean="0"/>
              <a:t>Spotlight:</a:t>
            </a:r>
            <a:br>
              <a:rPr lang="en-GB" dirty="0" smtClean="0"/>
            </a:br>
            <a:r>
              <a:rPr lang="en-GB" sz="3100" dirty="0" smtClean="0"/>
              <a:t>Publishing</a:t>
            </a:r>
            <a:r>
              <a:rPr lang="en-GB" sz="3100" dirty="0"/>
              <a:t> </a:t>
            </a:r>
            <a:r>
              <a:rPr lang="en-GB" sz="3100" dirty="0" smtClean="0"/>
              <a:t>data citation</a:t>
            </a:r>
            <a:endParaRPr lang="en-GB" sz="3100" dirty="0"/>
          </a:p>
        </p:txBody>
      </p:sp>
      <p:pic>
        <p:nvPicPr>
          <p:cNvPr id="18" name="Picture 3"/>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4247582" y="230280"/>
            <a:ext cx="1800963" cy="74251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Right Arrow 1"/>
          <p:cNvSpPr/>
          <p:nvPr/>
        </p:nvSpPr>
        <p:spPr>
          <a:xfrm rot="16200000">
            <a:off x="7342732" y="753137"/>
            <a:ext cx="575116" cy="931158"/>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nvGrpSpPr>
          <p:cNvPr id="3" name="Group 2"/>
          <p:cNvGrpSpPr/>
          <p:nvPr/>
        </p:nvGrpSpPr>
        <p:grpSpPr>
          <a:xfrm>
            <a:off x="6716227" y="-88251"/>
            <a:ext cx="1544420" cy="1176903"/>
            <a:chOff x="9900593" y="952446"/>
            <a:chExt cx="1544420" cy="1176903"/>
          </a:xfrm>
        </p:grpSpPr>
        <p:pic>
          <p:nvPicPr>
            <p:cNvPr id="23" name="Picture 22"/>
            <p:cNvPicPr>
              <a:picLocks noChangeAspect="1"/>
            </p:cNvPicPr>
            <p:nvPr/>
          </p:nvPicPr>
          <p:blipFill rotWithShape="1">
            <a:blip r:embed="rId11"/>
            <a:srcRect l="52586" t="7977" r="1812" b="24181"/>
            <a:stretch/>
          </p:blipFill>
          <p:spPr>
            <a:xfrm>
              <a:off x="9900593" y="952446"/>
              <a:ext cx="1544420" cy="1176903"/>
            </a:xfrm>
            <a:prstGeom prst="rect">
              <a:avLst/>
            </a:prstGeom>
          </p:spPr>
        </p:pic>
        <p:pic>
          <p:nvPicPr>
            <p:cNvPr id="22" name="Picture 4" descr="http://www.crossref.org/crweblog/assets_c/2013/05/DOI-thumb-234x214-56.jpg"/>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10833815" y="1555711"/>
              <a:ext cx="250217" cy="195902"/>
            </a:xfrm>
            <a:prstGeom prst="rect">
              <a:avLst/>
            </a:prstGeom>
            <a:noFill/>
            <a:extLst>
              <a:ext uri="{909E8E84-426E-40DD-AFC4-6F175D3DCCD1}">
                <a14:hiddenFill xmlns:a14="http://schemas.microsoft.com/office/drawing/2010/main">
                  <a:solidFill>
                    <a:srgbClr val="FFFFFF"/>
                  </a:solidFill>
                </a14:hiddenFill>
              </a:ext>
            </a:extLst>
          </p:spPr>
        </p:pic>
      </p:grpSp>
      <p:sp>
        <p:nvSpPr>
          <p:cNvPr id="26" name="Right Arrow 25"/>
          <p:cNvSpPr/>
          <p:nvPr/>
        </p:nvSpPr>
        <p:spPr>
          <a:xfrm rot="10524392">
            <a:off x="6253539" y="135960"/>
            <a:ext cx="575116" cy="931158"/>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Tree>
    <p:extLst>
      <p:ext uri="{BB962C8B-B14F-4D97-AF65-F5344CB8AC3E}">
        <p14:creationId xmlns:p14="http://schemas.microsoft.com/office/powerpoint/2010/main" val="243425361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16632"/>
            <a:ext cx="8229600" cy="1143000"/>
          </a:xfrm>
        </p:spPr>
        <p:txBody>
          <a:bodyPr>
            <a:normAutofit fontScale="90000"/>
          </a:bodyPr>
          <a:lstStyle/>
          <a:p>
            <a:r>
              <a:rPr lang="en-GB" dirty="0" smtClean="0"/>
              <a:t>Spotlight: Reproducible model simulations in papers using SED-ML</a:t>
            </a:r>
            <a:endParaRPr lang="en-GB" dirty="0"/>
          </a:p>
        </p:txBody>
      </p:sp>
      <p:sp>
        <p:nvSpPr>
          <p:cNvPr id="5" name="TextBox 4"/>
          <p:cNvSpPr txBox="1"/>
          <p:nvPr/>
        </p:nvSpPr>
        <p:spPr>
          <a:xfrm>
            <a:off x="35496" y="6351711"/>
            <a:ext cx="4585294" cy="461665"/>
          </a:xfrm>
          <a:prstGeom prst="rect">
            <a:avLst/>
          </a:prstGeom>
          <a:noFill/>
        </p:spPr>
        <p:txBody>
          <a:bodyPr wrap="none" rtlCol="0">
            <a:spAutoFit/>
          </a:bodyPr>
          <a:lstStyle/>
          <a:p>
            <a:r>
              <a:rPr lang="en-GB" sz="2400" dirty="0" smtClean="0">
                <a:latin typeface="Corbel" panose="020B0503020204020204" pitchFamily="34" charset="0"/>
              </a:rPr>
              <a:t>[Jacky Snoep, Dagmar Waltemath]</a:t>
            </a:r>
            <a:endParaRPr lang="en-GB" sz="2400" dirty="0">
              <a:latin typeface="Corbel" panose="020B0503020204020204" pitchFamily="34" charset="0"/>
            </a:endParaRPr>
          </a:p>
        </p:txBody>
      </p:sp>
      <p:pic>
        <p:nvPicPr>
          <p:cNvPr id="6" name="Picture 5" descr="SEEK-full.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347864" y="4662207"/>
            <a:ext cx="1080120" cy="1011386"/>
          </a:xfrm>
          <a:prstGeom prst="rect">
            <a:avLst/>
          </a:prstGeom>
          <a:ln>
            <a:noFill/>
          </a:ln>
        </p:spPr>
      </p:pic>
      <p:pic>
        <p:nvPicPr>
          <p:cNvPr id="27650" name="Picture 2"/>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0" y="1683679"/>
            <a:ext cx="6497917" cy="444594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Rectangle 3"/>
          <p:cNvSpPr/>
          <p:nvPr/>
        </p:nvSpPr>
        <p:spPr>
          <a:xfrm>
            <a:off x="6497916" y="2091620"/>
            <a:ext cx="2646083" cy="3785652"/>
          </a:xfrm>
          <a:prstGeom prst="rect">
            <a:avLst/>
          </a:prstGeom>
          <a:solidFill>
            <a:schemeClr val="bg1"/>
          </a:solidFill>
          <a:ln>
            <a:noFill/>
          </a:ln>
          <a:effectLst/>
        </p:spPr>
        <p:txBody>
          <a:bodyPr wrap="square">
            <a:spAutoFit/>
          </a:bodyPr>
          <a:lstStyle/>
          <a:p>
            <a:r>
              <a:rPr lang="en-GB" sz="2000" b="1" dirty="0">
                <a:latin typeface="Corbel" panose="020B0503020204020204" pitchFamily="34" charset="0"/>
              </a:rPr>
              <a:t>Three tiered </a:t>
            </a:r>
            <a:r>
              <a:rPr lang="en-GB" sz="2000" b="1" dirty="0" smtClean="0">
                <a:latin typeface="Corbel" panose="020B0503020204020204" pitchFamily="34" charset="0"/>
              </a:rPr>
              <a:t>service</a:t>
            </a:r>
          </a:p>
          <a:p>
            <a:endParaRPr lang="en-GB" sz="2000" b="1" dirty="0">
              <a:latin typeface="Corbel" panose="020B0503020204020204" pitchFamily="34" charset="0"/>
            </a:endParaRPr>
          </a:p>
          <a:p>
            <a:r>
              <a:rPr lang="en-GB" sz="2000" dirty="0" smtClean="0">
                <a:latin typeface="Corbel" panose="020B0503020204020204" pitchFamily="34" charset="0"/>
              </a:rPr>
              <a:t>* </a:t>
            </a:r>
            <a:r>
              <a:rPr lang="en-GB" sz="2000" dirty="0">
                <a:latin typeface="Corbel" panose="020B0503020204020204" pitchFamily="34" charset="0"/>
              </a:rPr>
              <a:t>store DOI citable supplementary files on </a:t>
            </a:r>
            <a:r>
              <a:rPr lang="en-GB" sz="2000" dirty="0" smtClean="0">
                <a:latin typeface="Corbel" panose="020B0503020204020204" pitchFamily="34" charset="0"/>
              </a:rPr>
              <a:t>FAIRDOMHub</a:t>
            </a:r>
          </a:p>
          <a:p>
            <a:endParaRPr lang="en-GB" sz="2000" dirty="0">
              <a:latin typeface="Corbel" panose="020B0503020204020204" pitchFamily="34" charset="0"/>
            </a:endParaRPr>
          </a:p>
          <a:p>
            <a:r>
              <a:rPr lang="en-GB" sz="2000" dirty="0" smtClean="0">
                <a:latin typeface="Corbel" panose="020B0503020204020204" pitchFamily="34" charset="0"/>
              </a:rPr>
              <a:t>** </a:t>
            </a:r>
            <a:r>
              <a:rPr lang="en-GB" sz="2000" dirty="0">
                <a:latin typeface="Corbel" panose="020B0503020204020204" pitchFamily="34" charset="0"/>
              </a:rPr>
              <a:t>model and data </a:t>
            </a:r>
            <a:r>
              <a:rPr lang="en-GB" sz="2000" dirty="0" smtClean="0">
                <a:latin typeface="Corbel" panose="020B0503020204020204" pitchFamily="34" charset="0"/>
              </a:rPr>
              <a:t>curation</a:t>
            </a:r>
          </a:p>
          <a:p>
            <a:endParaRPr lang="en-GB" sz="2000" dirty="0">
              <a:latin typeface="Corbel" panose="020B0503020204020204" pitchFamily="34" charset="0"/>
            </a:endParaRPr>
          </a:p>
          <a:p>
            <a:r>
              <a:rPr lang="en-GB" sz="2000" dirty="0" smtClean="0">
                <a:latin typeface="Corbel" panose="020B0503020204020204" pitchFamily="34" charset="0"/>
              </a:rPr>
              <a:t>*** </a:t>
            </a:r>
            <a:r>
              <a:rPr lang="en-GB" sz="2000" dirty="0">
                <a:latin typeface="Corbel" panose="020B0503020204020204" pitchFamily="34" charset="0"/>
              </a:rPr>
              <a:t>reproducible clickable figures in papers using SED-ML</a:t>
            </a:r>
          </a:p>
        </p:txBody>
      </p:sp>
    </p:spTree>
    <p:extLst>
      <p:ext uri="{BB962C8B-B14F-4D97-AF65-F5344CB8AC3E}">
        <p14:creationId xmlns:p14="http://schemas.microsoft.com/office/powerpoint/2010/main" val="107640258"/>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45" name="Content Placeholder 44"/>
          <p:cNvSpPr>
            <a:spLocks noGrp="1"/>
          </p:cNvSpPr>
          <p:nvPr>
            <p:ph idx="1"/>
          </p:nvPr>
        </p:nvSpPr>
        <p:spPr>
          <a:xfrm>
            <a:off x="2304256" y="1770545"/>
            <a:ext cx="7020272" cy="2305391"/>
          </a:xfrm>
        </p:spPr>
        <p:txBody>
          <a:bodyPr>
            <a:noAutofit/>
          </a:bodyPr>
          <a:lstStyle/>
          <a:p>
            <a:pPr marL="0" indent="0">
              <a:buNone/>
            </a:pPr>
            <a:r>
              <a:rPr lang="en-GB" sz="2400" dirty="0" smtClean="0">
                <a:latin typeface="Corbel" panose="020B0503020204020204" pitchFamily="34" charset="0"/>
              </a:rPr>
              <a:t>One stop Retention, </a:t>
            </a:r>
            <a:r>
              <a:rPr lang="en-GB" sz="2400" dirty="0"/>
              <a:t>Publishing, </a:t>
            </a:r>
            <a:r>
              <a:rPr lang="en-GB" sz="2400" dirty="0" smtClean="0"/>
              <a:t>Showcasing</a:t>
            </a:r>
            <a:endParaRPr lang="en-GB" sz="2400" dirty="0" smtClean="0">
              <a:latin typeface="Corbel" panose="020B0503020204020204" pitchFamily="34" charset="0"/>
            </a:endParaRPr>
          </a:p>
          <a:p>
            <a:r>
              <a:rPr lang="en-GB" sz="2400" dirty="0" smtClean="0">
                <a:latin typeface="Corbel" panose="020B0503020204020204" pitchFamily="34" charset="0"/>
              </a:rPr>
              <a:t>Funder programmes, Publisher companion site</a:t>
            </a:r>
          </a:p>
          <a:p>
            <a:r>
              <a:rPr lang="en-GB" sz="2400" dirty="0" smtClean="0"/>
              <a:t>Researchers: </a:t>
            </a:r>
            <a:endParaRPr lang="en-GB" sz="2400" dirty="0" smtClean="0">
              <a:latin typeface="Corbel" panose="020B0503020204020204" pitchFamily="34" charset="0"/>
            </a:endParaRPr>
          </a:p>
          <a:p>
            <a:pPr lvl="1"/>
            <a:r>
              <a:rPr lang="en-GB" sz="2000" dirty="0"/>
              <a:t>c</a:t>
            </a:r>
            <a:r>
              <a:rPr lang="en-GB" sz="2000" dirty="0" smtClean="0">
                <a:latin typeface="Corbel" panose="020B0503020204020204" pitchFamily="34" charset="0"/>
              </a:rPr>
              <a:t>ross-project exchange and reuse, publication showcase</a:t>
            </a:r>
          </a:p>
          <a:p>
            <a:pPr lvl="1"/>
            <a:r>
              <a:rPr lang="en-GB" sz="2000" dirty="0" smtClean="0">
                <a:latin typeface="Corbel" panose="020B0503020204020204" pitchFamily="34" charset="0"/>
              </a:rPr>
              <a:t>post-project and post-post deposition</a:t>
            </a:r>
          </a:p>
        </p:txBody>
      </p:sp>
      <p:sp>
        <p:nvSpPr>
          <p:cNvPr id="47" name="Content Placeholder 44"/>
          <p:cNvSpPr txBox="1">
            <a:spLocks/>
          </p:cNvSpPr>
          <p:nvPr/>
        </p:nvSpPr>
        <p:spPr>
          <a:xfrm>
            <a:off x="2304256" y="4506850"/>
            <a:ext cx="6408712" cy="2306526"/>
          </a:xfrm>
          <a:prstGeom prst="rect">
            <a:avLst/>
          </a:prstGeom>
        </p:spPr>
        <p:txBody>
          <a:bodyPr vert="horz" lIns="91440" tIns="45720" rIns="91440" bIns="45720" rtlCol="0">
            <a:noAutofit/>
          </a:bodyPr>
          <a:lst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a:lstStyle>
          <a:p>
            <a:pPr marL="0" indent="0">
              <a:buFont typeface="Arial" panose="020B0604020202020204" pitchFamily="34" charset="0"/>
              <a:buNone/>
            </a:pPr>
            <a:r>
              <a:rPr lang="en-GB" sz="2400" dirty="0" smtClean="0">
                <a:latin typeface="Corbel" panose="020B0503020204020204" pitchFamily="34" charset="0"/>
              </a:rPr>
              <a:t>Local retention and In flight management, Enclave sharing and reuse, private showcasing</a:t>
            </a:r>
          </a:p>
          <a:p>
            <a:r>
              <a:rPr lang="en-GB" sz="2400" dirty="0" smtClean="0">
                <a:latin typeface="Corbel" panose="020B0503020204020204" pitchFamily="34" charset="0"/>
              </a:rPr>
              <a:t>Centres, National projects , Large consortia</a:t>
            </a:r>
          </a:p>
          <a:p>
            <a:r>
              <a:rPr lang="en-GB" sz="2400" dirty="0" smtClean="0">
                <a:latin typeface="Corbel" panose="020B0503020204020204" pitchFamily="34" charset="0"/>
              </a:rPr>
              <a:t>Local skills</a:t>
            </a:r>
            <a:endParaRPr lang="en-GB" sz="2400" dirty="0">
              <a:latin typeface="Corbel" panose="020B0503020204020204" pitchFamily="34" charset="0"/>
            </a:endParaRPr>
          </a:p>
        </p:txBody>
      </p:sp>
      <p:sp>
        <p:nvSpPr>
          <p:cNvPr id="2" name="Up Arrow 1"/>
          <p:cNvSpPr/>
          <p:nvPr/>
        </p:nvSpPr>
        <p:spPr>
          <a:xfrm>
            <a:off x="524878" y="3789040"/>
            <a:ext cx="1106996" cy="573794"/>
          </a:xfrm>
          <a:prstGeom prst="up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7" name="Title 3"/>
          <p:cNvSpPr>
            <a:spLocks noGrp="1"/>
          </p:cNvSpPr>
          <p:nvPr>
            <p:ph type="title"/>
          </p:nvPr>
        </p:nvSpPr>
        <p:spPr>
          <a:xfrm>
            <a:off x="457200" y="274638"/>
            <a:ext cx="8229600" cy="1143000"/>
          </a:xfrm>
        </p:spPr>
        <p:txBody>
          <a:bodyPr>
            <a:normAutofit/>
          </a:bodyPr>
          <a:lstStyle/>
          <a:p>
            <a:r>
              <a:rPr lang="en-GB" dirty="0" smtClean="0"/>
              <a:t>Both together</a:t>
            </a:r>
            <a:endParaRPr lang="en-GB" dirty="0"/>
          </a:p>
        </p:txBody>
      </p:sp>
      <p:grpSp>
        <p:nvGrpSpPr>
          <p:cNvPr id="29" name="Group 28"/>
          <p:cNvGrpSpPr/>
          <p:nvPr/>
        </p:nvGrpSpPr>
        <p:grpSpPr>
          <a:xfrm>
            <a:off x="223753" y="4797152"/>
            <a:ext cx="1792111" cy="1357055"/>
            <a:chOff x="3746500" y="1559278"/>
            <a:chExt cx="1996722" cy="1566333"/>
          </a:xfrm>
        </p:grpSpPr>
        <p:sp>
          <p:nvSpPr>
            <p:cNvPr id="31" name="Rectangle 30"/>
            <p:cNvSpPr/>
            <p:nvPr/>
          </p:nvSpPr>
          <p:spPr>
            <a:xfrm>
              <a:off x="3894667" y="2057915"/>
              <a:ext cx="1700389" cy="1067696"/>
            </a:xfrm>
            <a:prstGeom prst="rect">
              <a:avLst/>
            </a:prstGeom>
            <a:solidFill>
              <a:schemeClr val="bg1"/>
            </a:solidFill>
            <a:ln w="19050" cmpd="sng">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400">
                <a:latin typeface="Corbel" panose="020B0503020204020204" pitchFamily="34" charset="0"/>
              </a:endParaRPr>
            </a:p>
          </p:txBody>
        </p:sp>
        <p:cxnSp>
          <p:nvCxnSpPr>
            <p:cNvPr id="32" name="Straight Connector 31"/>
            <p:cNvCxnSpPr/>
            <p:nvPr/>
          </p:nvCxnSpPr>
          <p:spPr>
            <a:xfrm>
              <a:off x="3746500" y="2057915"/>
              <a:ext cx="1996722" cy="0"/>
            </a:xfrm>
            <a:prstGeom prst="line">
              <a:avLst/>
            </a:prstGeom>
            <a:ln w="19050" cmpd="sng">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33" name="Straight Connector 32"/>
            <p:cNvCxnSpPr/>
            <p:nvPr/>
          </p:nvCxnSpPr>
          <p:spPr>
            <a:xfrm flipV="1">
              <a:off x="3746500" y="1559278"/>
              <a:ext cx="310444" cy="498637"/>
            </a:xfrm>
            <a:prstGeom prst="line">
              <a:avLst/>
            </a:prstGeom>
            <a:ln w="19050" cmpd="sng">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34" name="Straight Connector 33"/>
            <p:cNvCxnSpPr/>
            <p:nvPr/>
          </p:nvCxnSpPr>
          <p:spPr>
            <a:xfrm flipH="1">
              <a:off x="4056944" y="1559278"/>
              <a:ext cx="1389946" cy="0"/>
            </a:xfrm>
            <a:prstGeom prst="line">
              <a:avLst/>
            </a:prstGeom>
            <a:ln w="19050" cmpd="sng">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46" name="Straight Connector 45"/>
            <p:cNvCxnSpPr/>
            <p:nvPr/>
          </p:nvCxnSpPr>
          <p:spPr>
            <a:xfrm flipH="1" flipV="1">
              <a:off x="5446890" y="1559279"/>
              <a:ext cx="296332" cy="498636"/>
            </a:xfrm>
            <a:prstGeom prst="line">
              <a:avLst/>
            </a:prstGeom>
            <a:ln w="19050" cmpd="sng">
              <a:solidFill>
                <a:schemeClr val="tx1"/>
              </a:solidFill>
            </a:ln>
            <a:effectLst/>
          </p:spPr>
          <p:style>
            <a:lnRef idx="2">
              <a:schemeClr val="accent1"/>
            </a:lnRef>
            <a:fillRef idx="0">
              <a:schemeClr val="accent1"/>
            </a:fillRef>
            <a:effectRef idx="1">
              <a:schemeClr val="accent1"/>
            </a:effectRef>
            <a:fontRef idx="minor">
              <a:schemeClr val="tx1"/>
            </a:fontRef>
          </p:style>
        </p:cxnSp>
      </p:grpSp>
      <p:pic>
        <p:nvPicPr>
          <p:cNvPr id="48" name="Picture 3"/>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t="65754"/>
          <a:stretch/>
        </p:blipFill>
        <p:spPr bwMode="auto">
          <a:xfrm>
            <a:off x="540547" y="5479711"/>
            <a:ext cx="1223141" cy="46956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9" name="Cloud 48"/>
          <p:cNvSpPr/>
          <p:nvPr/>
        </p:nvSpPr>
        <p:spPr>
          <a:xfrm>
            <a:off x="96357" y="1944607"/>
            <a:ext cx="2123722" cy="1474612"/>
          </a:xfrm>
          <a:prstGeom prst="cloud">
            <a:avLst/>
          </a:prstGeom>
          <a:solidFill>
            <a:schemeClr val="bg1"/>
          </a:solidFill>
          <a:ln w="1905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400">
              <a:latin typeface="Corbel" panose="020B0503020204020204" pitchFamily="34" charset="0"/>
            </a:endParaRPr>
          </a:p>
        </p:txBody>
      </p:sp>
      <p:pic>
        <p:nvPicPr>
          <p:cNvPr id="50" name="Picture 3"/>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38022" y="2150127"/>
            <a:ext cx="1040391" cy="91746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09827267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555"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3568" y="1556792"/>
            <a:ext cx="7532723" cy="501317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itle 3"/>
          <p:cNvSpPr>
            <a:spLocks noGrp="1"/>
          </p:cNvSpPr>
          <p:nvPr>
            <p:ph type="title"/>
          </p:nvPr>
        </p:nvSpPr>
        <p:spPr/>
        <p:txBody>
          <a:bodyPr>
            <a:normAutofit fontScale="90000"/>
          </a:bodyPr>
          <a:lstStyle/>
          <a:p>
            <a:r>
              <a:rPr lang="en-GB" dirty="0" smtClean="0"/>
              <a:t>Spotlight: Synthetic Biology</a:t>
            </a:r>
            <a:br>
              <a:rPr lang="en-GB" dirty="0" smtClean="0"/>
            </a:br>
            <a:r>
              <a:rPr lang="en-GB" sz="3600" dirty="0" smtClean="0"/>
              <a:t>SynBioChem Centre, UK</a:t>
            </a:r>
            <a:endParaRPr lang="en-GB" sz="3600" dirty="0"/>
          </a:p>
        </p:txBody>
      </p:sp>
      <p:pic>
        <p:nvPicPr>
          <p:cNvPr id="59" name="Picture 2" descr="http://synbiochem.co.uk/wp-content/uploads/SYNBIOCHEM_Manchester_Synthetic_Biology_Research_Centre_logo1.pn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486818" y="360849"/>
            <a:ext cx="2549678" cy="907911"/>
          </a:xfrm>
          <a:prstGeom prst="rect">
            <a:avLst/>
          </a:prstGeom>
          <a:solidFill>
            <a:schemeClr val="bg1"/>
          </a:solidFill>
        </p:spPr>
      </p:pic>
    </p:spTree>
    <p:extLst>
      <p:ext uri="{BB962C8B-B14F-4D97-AF65-F5344CB8AC3E}">
        <p14:creationId xmlns:p14="http://schemas.microsoft.com/office/powerpoint/2010/main" val="1546038502"/>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GB" dirty="0" smtClean="0"/>
              <a:t>FAIRDOM Association </a:t>
            </a:r>
            <a:r>
              <a:rPr lang="en-GB" dirty="0" err="1" smtClean="0"/>
              <a:t>e.V</a:t>
            </a:r>
            <a:r>
              <a:rPr lang="en-GB" dirty="0" smtClean="0"/>
              <a:t>.</a:t>
            </a:r>
            <a:endParaRPr lang="en-GB" dirty="0"/>
          </a:p>
        </p:txBody>
      </p:sp>
      <p:sp>
        <p:nvSpPr>
          <p:cNvPr id="37" name="Oval 36"/>
          <p:cNvSpPr/>
          <p:nvPr/>
        </p:nvSpPr>
        <p:spPr>
          <a:xfrm>
            <a:off x="862008" y="1934043"/>
            <a:ext cx="901680" cy="802119"/>
          </a:xfrm>
          <a:prstGeom prst="ellipse">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sz="1000" dirty="0" smtClean="0">
              <a:solidFill>
                <a:schemeClr val="tx1"/>
              </a:solidFill>
              <a:latin typeface="Corbel" panose="020B0503020204020204" pitchFamily="34" charset="0"/>
            </a:endParaRPr>
          </a:p>
        </p:txBody>
      </p:sp>
      <p:pic>
        <p:nvPicPr>
          <p:cNvPr id="38" name="Picture 2" descr="http://www.flaginstitute.org/wp/wp-content/uploads/2012/10/UK-Union-Flag.pn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01765" y="1719556"/>
            <a:ext cx="571563" cy="363722"/>
          </a:xfrm>
          <a:prstGeom prst="rect">
            <a:avLst/>
          </a:prstGeom>
          <a:noFill/>
          <a:extLst>
            <a:ext uri="{909E8E84-426E-40DD-AFC4-6F175D3DCCD1}">
              <a14:hiddenFill xmlns:a14="http://schemas.microsoft.com/office/drawing/2010/main">
                <a:solidFill>
                  <a:srgbClr val="FFFFFF"/>
                </a:solidFill>
              </a14:hiddenFill>
            </a:ext>
          </a:extLst>
        </p:spPr>
      </p:pic>
      <p:sp>
        <p:nvSpPr>
          <p:cNvPr id="39" name="Oval 38"/>
          <p:cNvSpPr/>
          <p:nvPr/>
        </p:nvSpPr>
        <p:spPr>
          <a:xfrm>
            <a:off x="1979712" y="1901417"/>
            <a:ext cx="936104" cy="834745"/>
          </a:xfrm>
          <a:prstGeom prst="ellipse">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000" dirty="0" smtClean="0">
                <a:solidFill>
                  <a:schemeClr val="tx1"/>
                </a:solidFill>
                <a:latin typeface="Corbel" panose="020B0503020204020204" pitchFamily="34" charset="0"/>
              </a:rPr>
              <a:t>HITS</a:t>
            </a:r>
            <a:endParaRPr lang="en-GB" sz="1000" dirty="0">
              <a:solidFill>
                <a:schemeClr val="tx1"/>
              </a:solidFill>
              <a:latin typeface="Corbel" panose="020B0503020204020204" pitchFamily="34" charset="0"/>
            </a:endParaRPr>
          </a:p>
        </p:txBody>
      </p:sp>
      <p:pic>
        <p:nvPicPr>
          <p:cNvPr id="40" name="Picture 4"/>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871811" y="1700808"/>
            <a:ext cx="575953" cy="38246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1" name="Oval 40"/>
          <p:cNvSpPr/>
          <p:nvPr/>
        </p:nvSpPr>
        <p:spPr>
          <a:xfrm>
            <a:off x="889406" y="3014820"/>
            <a:ext cx="846884" cy="846228"/>
          </a:xfrm>
          <a:prstGeom prst="ellipse">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000" dirty="0" smtClean="0">
                <a:solidFill>
                  <a:schemeClr val="tx1"/>
                </a:solidFill>
                <a:latin typeface="Corbel" panose="020B0503020204020204" pitchFamily="34" charset="0"/>
              </a:rPr>
              <a:t>ETHZ</a:t>
            </a:r>
          </a:p>
          <a:p>
            <a:pPr algn="ctr"/>
            <a:r>
              <a:rPr lang="en-GB" sz="1000" dirty="0" smtClean="0">
                <a:solidFill>
                  <a:schemeClr val="tx1"/>
                </a:solidFill>
                <a:latin typeface="Corbel" panose="020B0503020204020204" pitchFamily="34" charset="0"/>
              </a:rPr>
              <a:t>UZH</a:t>
            </a:r>
            <a:endParaRPr lang="en-GB" sz="1000" dirty="0">
              <a:solidFill>
                <a:schemeClr val="tx1"/>
              </a:solidFill>
              <a:latin typeface="Corbel" panose="020B0503020204020204" pitchFamily="34" charset="0"/>
            </a:endParaRPr>
          </a:p>
        </p:txBody>
      </p:sp>
      <p:pic>
        <p:nvPicPr>
          <p:cNvPr id="42" name="Picture 3"/>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39552" y="2959586"/>
            <a:ext cx="637645" cy="39740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3" name="Oval 42"/>
          <p:cNvSpPr/>
          <p:nvPr/>
        </p:nvSpPr>
        <p:spPr>
          <a:xfrm>
            <a:off x="2033718" y="3056218"/>
            <a:ext cx="828092" cy="804830"/>
          </a:xfrm>
          <a:prstGeom prst="ellipse">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000" dirty="0" smtClean="0">
                <a:solidFill>
                  <a:schemeClr val="tx1"/>
                </a:solidFill>
                <a:latin typeface="Corbel" panose="020B0503020204020204" pitchFamily="34" charset="0"/>
              </a:rPr>
              <a:t>DTL</a:t>
            </a:r>
            <a:endParaRPr lang="en-GB" sz="1000" dirty="0">
              <a:solidFill>
                <a:schemeClr val="tx1"/>
              </a:solidFill>
              <a:latin typeface="Corbel" panose="020B0503020204020204" pitchFamily="34" charset="0"/>
            </a:endParaRPr>
          </a:p>
        </p:txBody>
      </p:sp>
      <p:pic>
        <p:nvPicPr>
          <p:cNvPr id="44" name="Picture 4" descr="http://www.wordpress.clipperscrew.nl/wp-content/uploads/2014/09/640px_FlagNL_brdr.pn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1763688" y="2933180"/>
            <a:ext cx="636602" cy="424733"/>
          </a:xfrm>
          <a:prstGeom prst="rect">
            <a:avLst/>
          </a:prstGeom>
          <a:noFill/>
          <a:extLst>
            <a:ext uri="{909E8E84-426E-40DD-AFC4-6F175D3DCCD1}">
              <a14:hiddenFill xmlns:a14="http://schemas.microsoft.com/office/drawing/2010/main">
                <a:solidFill>
                  <a:srgbClr val="FFFFFF"/>
                </a:solidFill>
              </a14:hiddenFill>
            </a:ext>
          </a:extLst>
        </p:spPr>
      </p:pic>
      <p:sp>
        <p:nvSpPr>
          <p:cNvPr id="5" name="Rectangle 4"/>
          <p:cNvSpPr/>
          <p:nvPr/>
        </p:nvSpPr>
        <p:spPr>
          <a:xfrm>
            <a:off x="971600" y="2197330"/>
            <a:ext cx="670376" cy="246221"/>
          </a:xfrm>
          <a:prstGeom prst="rect">
            <a:avLst/>
          </a:prstGeom>
        </p:spPr>
        <p:txBody>
          <a:bodyPr wrap="none">
            <a:spAutoFit/>
          </a:bodyPr>
          <a:lstStyle/>
          <a:p>
            <a:pPr algn="ctr"/>
            <a:r>
              <a:rPr lang="en-GB" sz="1000" dirty="0" smtClean="0">
                <a:solidFill>
                  <a:schemeClr val="tx1"/>
                </a:solidFill>
                <a:latin typeface="Corbel" panose="020B0503020204020204" pitchFamily="34" charset="0"/>
              </a:rPr>
              <a:t>UNIMAN</a:t>
            </a:r>
          </a:p>
        </p:txBody>
      </p:sp>
      <p:sp>
        <p:nvSpPr>
          <p:cNvPr id="34" name="TextBox 33"/>
          <p:cNvSpPr txBox="1"/>
          <p:nvPr/>
        </p:nvSpPr>
        <p:spPr>
          <a:xfrm rot="20553845">
            <a:off x="1042153" y="3620040"/>
            <a:ext cx="696024" cy="276999"/>
          </a:xfrm>
          <a:prstGeom prst="rect">
            <a:avLst/>
          </a:prstGeom>
          <a:solidFill>
            <a:schemeClr val="tx2"/>
          </a:solidFill>
        </p:spPr>
        <p:txBody>
          <a:bodyPr wrap="none" rtlCol="0">
            <a:spAutoFit/>
          </a:bodyPr>
          <a:lstStyle/>
          <a:p>
            <a:r>
              <a:rPr lang="en-GB" sz="1200" dirty="0" smtClean="0"/>
              <a:t>openBIS</a:t>
            </a:r>
            <a:endParaRPr lang="en-GB" sz="1200" dirty="0"/>
          </a:p>
        </p:txBody>
      </p:sp>
      <p:sp>
        <p:nvSpPr>
          <p:cNvPr id="51" name="TextBox 50"/>
          <p:cNvSpPr txBox="1"/>
          <p:nvPr/>
        </p:nvSpPr>
        <p:spPr>
          <a:xfrm rot="20553845">
            <a:off x="2153397" y="3593253"/>
            <a:ext cx="783035" cy="276999"/>
          </a:xfrm>
          <a:prstGeom prst="rect">
            <a:avLst/>
          </a:prstGeom>
          <a:solidFill>
            <a:schemeClr val="tx2"/>
          </a:solidFill>
        </p:spPr>
        <p:txBody>
          <a:bodyPr wrap="none" rtlCol="0">
            <a:spAutoFit/>
          </a:bodyPr>
          <a:lstStyle/>
          <a:p>
            <a:r>
              <a:rPr lang="en-GB" sz="1200" dirty="0" smtClean="0"/>
              <a:t>metadata</a:t>
            </a:r>
            <a:endParaRPr lang="en-GB" sz="1200" dirty="0"/>
          </a:p>
        </p:txBody>
      </p:sp>
      <p:grpSp>
        <p:nvGrpSpPr>
          <p:cNvPr id="49" name="Group 48"/>
          <p:cNvGrpSpPr/>
          <p:nvPr/>
        </p:nvGrpSpPr>
        <p:grpSpPr>
          <a:xfrm>
            <a:off x="567372" y="4365104"/>
            <a:ext cx="5721350" cy="2232248"/>
            <a:chOff x="567372" y="4365104"/>
            <a:chExt cx="5721350" cy="2232248"/>
          </a:xfrm>
        </p:grpSpPr>
        <p:sp>
          <p:nvSpPr>
            <p:cNvPr id="45" name="Oval 44"/>
            <p:cNvSpPr/>
            <p:nvPr/>
          </p:nvSpPr>
          <p:spPr>
            <a:xfrm>
              <a:off x="797759" y="4437112"/>
              <a:ext cx="893921" cy="817434"/>
            </a:xfrm>
            <a:prstGeom prst="ellipse">
              <a:avLst/>
            </a:prstGeom>
            <a:solidFill>
              <a:schemeClr val="accent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000" dirty="0" err="1" smtClean="0">
                  <a:solidFill>
                    <a:schemeClr val="tx1"/>
                  </a:solidFill>
                  <a:latin typeface="Corbel" panose="020B0503020204020204" pitchFamily="34" charset="0"/>
                </a:rPr>
                <a:t>Stellen</a:t>
              </a:r>
              <a:endParaRPr lang="en-GB" sz="1000" dirty="0" smtClean="0">
                <a:solidFill>
                  <a:schemeClr val="tx1"/>
                </a:solidFill>
                <a:latin typeface="Corbel" panose="020B0503020204020204" pitchFamily="34" charset="0"/>
              </a:endParaRPr>
            </a:p>
            <a:p>
              <a:pPr algn="ctr"/>
              <a:r>
                <a:rPr lang="en-GB" sz="1000" dirty="0" err="1" smtClean="0">
                  <a:solidFill>
                    <a:schemeClr val="tx1"/>
                  </a:solidFill>
                  <a:latin typeface="Corbel" panose="020B0503020204020204" pitchFamily="34" charset="0"/>
                </a:rPr>
                <a:t>bosch</a:t>
              </a:r>
              <a:endParaRPr lang="en-GB" sz="1000" dirty="0">
                <a:solidFill>
                  <a:schemeClr val="tx1"/>
                </a:solidFill>
                <a:latin typeface="Corbel" panose="020B0503020204020204" pitchFamily="34" charset="0"/>
              </a:endParaRPr>
            </a:p>
          </p:txBody>
        </p:sp>
        <p:pic>
          <p:nvPicPr>
            <p:cNvPr id="46" name="Picture 2"/>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567372" y="4383483"/>
              <a:ext cx="399690" cy="26646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2" name="TextBox 51"/>
            <p:cNvSpPr txBox="1"/>
            <p:nvPr/>
          </p:nvSpPr>
          <p:spPr>
            <a:xfrm rot="20553845">
              <a:off x="1011860" y="5004519"/>
              <a:ext cx="805029" cy="276999"/>
            </a:xfrm>
            <a:prstGeom prst="rect">
              <a:avLst/>
            </a:prstGeom>
            <a:solidFill>
              <a:schemeClr val="tx2"/>
            </a:solidFill>
          </p:spPr>
          <p:txBody>
            <a:bodyPr wrap="none" rtlCol="0">
              <a:spAutoFit/>
            </a:bodyPr>
            <a:lstStyle/>
            <a:p>
              <a:r>
                <a:rPr lang="en-GB" sz="1200" dirty="0" smtClean="0"/>
                <a:t>modelling</a:t>
              </a:r>
              <a:endParaRPr lang="en-GB" sz="1200" dirty="0"/>
            </a:p>
          </p:txBody>
        </p:sp>
        <p:sp>
          <p:nvSpPr>
            <p:cNvPr id="53" name="Oval 52"/>
            <p:cNvSpPr/>
            <p:nvPr/>
          </p:nvSpPr>
          <p:spPr>
            <a:xfrm>
              <a:off x="2021895" y="4437112"/>
              <a:ext cx="893921" cy="817434"/>
            </a:xfrm>
            <a:prstGeom prst="ellipse">
              <a:avLst/>
            </a:prstGeom>
            <a:solidFill>
              <a:schemeClr val="accent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000" dirty="0" smtClean="0">
                  <a:solidFill>
                    <a:schemeClr val="tx1"/>
                  </a:solidFill>
                  <a:latin typeface="Corbel" panose="020B0503020204020204" pitchFamily="34" charset="0"/>
                </a:rPr>
                <a:t>Rostock</a:t>
              </a:r>
              <a:endParaRPr lang="en-GB" sz="1000" dirty="0">
                <a:solidFill>
                  <a:schemeClr val="tx1"/>
                </a:solidFill>
                <a:latin typeface="Corbel" panose="020B0503020204020204" pitchFamily="34" charset="0"/>
              </a:endParaRPr>
            </a:p>
          </p:txBody>
        </p:sp>
        <p:sp>
          <p:nvSpPr>
            <p:cNvPr id="54" name="TextBox 53"/>
            <p:cNvSpPr txBox="1"/>
            <p:nvPr/>
          </p:nvSpPr>
          <p:spPr>
            <a:xfrm rot="20553845">
              <a:off x="2235996" y="5004519"/>
              <a:ext cx="805029" cy="276999"/>
            </a:xfrm>
            <a:prstGeom prst="rect">
              <a:avLst/>
            </a:prstGeom>
            <a:solidFill>
              <a:schemeClr val="tx2"/>
            </a:solidFill>
          </p:spPr>
          <p:txBody>
            <a:bodyPr wrap="none" rtlCol="0">
              <a:spAutoFit/>
            </a:bodyPr>
            <a:lstStyle/>
            <a:p>
              <a:r>
                <a:rPr lang="en-GB" sz="1200" dirty="0" smtClean="0"/>
                <a:t>modelling</a:t>
              </a:r>
              <a:endParaRPr lang="en-GB" sz="1200" dirty="0"/>
            </a:p>
          </p:txBody>
        </p:sp>
        <p:pic>
          <p:nvPicPr>
            <p:cNvPr id="55" name="Picture 4"/>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1931907" y="4365104"/>
              <a:ext cx="407845" cy="27083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6" name="Oval 55"/>
            <p:cNvSpPr/>
            <p:nvPr/>
          </p:nvSpPr>
          <p:spPr>
            <a:xfrm>
              <a:off x="858374" y="5877272"/>
              <a:ext cx="864096" cy="694734"/>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000" dirty="0" smtClean="0"/>
                <a:t>NMBU</a:t>
              </a:r>
              <a:endParaRPr lang="en-GB" sz="1000" dirty="0"/>
            </a:p>
          </p:txBody>
        </p:sp>
        <p:pic>
          <p:nvPicPr>
            <p:cNvPr id="57" name="Picture 2"/>
            <p:cNvPicPr>
              <a:picLocks noChangeAspect="1" noChangeArrowheads="1"/>
            </p:cNvPicPr>
            <p:nvPr/>
          </p:nvPicPr>
          <p:blipFill>
            <a:blip r:embed="rId9" cstate="print">
              <a:extLst>
                <a:ext uri="{28A0092B-C50C-407E-A947-70E740481C1C}">
                  <a14:useLocalDpi xmlns:a14="http://schemas.microsoft.com/office/drawing/2010/main" val="0"/>
                </a:ext>
              </a:extLst>
            </a:blip>
            <a:srcRect/>
            <a:stretch>
              <a:fillRect/>
            </a:stretch>
          </p:blipFill>
          <p:spPr bwMode="auto">
            <a:xfrm>
              <a:off x="594793" y="5765744"/>
              <a:ext cx="499341" cy="36202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8" name="Oval 57"/>
            <p:cNvSpPr/>
            <p:nvPr/>
          </p:nvSpPr>
          <p:spPr>
            <a:xfrm>
              <a:off x="3241832" y="4437112"/>
              <a:ext cx="893921" cy="817434"/>
            </a:xfrm>
            <a:prstGeom prst="ellipse">
              <a:avLst/>
            </a:prstGeom>
            <a:solidFill>
              <a:schemeClr val="accent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000" dirty="0" smtClean="0">
                  <a:solidFill>
                    <a:schemeClr val="tx1"/>
                  </a:solidFill>
                  <a:latin typeface="Corbel" panose="020B0503020204020204" pitchFamily="34" charset="0"/>
                </a:rPr>
                <a:t>Synth</a:t>
              </a:r>
            </a:p>
            <a:p>
              <a:pPr algn="ctr"/>
              <a:r>
                <a:rPr lang="en-GB" sz="1000" dirty="0" smtClean="0">
                  <a:solidFill>
                    <a:schemeClr val="tx1"/>
                  </a:solidFill>
                  <a:latin typeface="Corbel" panose="020B0503020204020204" pitchFamily="34" charset="0"/>
                </a:rPr>
                <a:t>Sys</a:t>
              </a:r>
              <a:endParaRPr lang="en-GB" sz="1000" dirty="0">
                <a:solidFill>
                  <a:schemeClr val="tx1"/>
                </a:solidFill>
                <a:latin typeface="Corbel" panose="020B0503020204020204" pitchFamily="34" charset="0"/>
              </a:endParaRPr>
            </a:p>
          </p:txBody>
        </p:sp>
        <p:sp>
          <p:nvSpPr>
            <p:cNvPr id="59" name="TextBox 58"/>
            <p:cNvSpPr txBox="1"/>
            <p:nvPr/>
          </p:nvSpPr>
          <p:spPr>
            <a:xfrm rot="20553845">
              <a:off x="3481165" y="5004519"/>
              <a:ext cx="754566" cy="276999"/>
            </a:xfrm>
            <a:prstGeom prst="rect">
              <a:avLst/>
            </a:prstGeom>
            <a:solidFill>
              <a:schemeClr val="tx2"/>
            </a:solidFill>
          </p:spPr>
          <p:txBody>
            <a:bodyPr wrap="none" rtlCol="0">
              <a:spAutoFit/>
            </a:bodyPr>
            <a:lstStyle/>
            <a:p>
              <a:r>
                <a:rPr lang="en-GB" sz="1200" dirty="0" smtClean="0"/>
                <a:t>data </a:t>
              </a:r>
              <a:r>
                <a:rPr lang="en-GB" sz="1200" dirty="0" err="1" smtClean="0"/>
                <a:t>mgt</a:t>
              </a:r>
              <a:endParaRPr lang="en-GB" sz="1200" dirty="0"/>
            </a:p>
          </p:txBody>
        </p:sp>
        <p:pic>
          <p:nvPicPr>
            <p:cNvPr id="48" name="Picture 2" descr="https://upload.wikimedia.org/wikipedia/commons/thumb/3/33/Flag_of_Scotland_%28navy_blue%29.svg/2000px-Flag_of_Scotland_%28navy_blue%29.svg.png"/>
            <p:cNvPicPr>
              <a:picLocks noChangeAspect="1" noChangeArrowheads="1"/>
            </p:cNvPicPr>
            <p:nvPr/>
          </p:nvPicPr>
          <p:blipFill>
            <a:blip r:embed="rId10" cstate="print">
              <a:extLst>
                <a:ext uri="{28A0092B-C50C-407E-A947-70E740481C1C}">
                  <a14:useLocalDpi xmlns:a14="http://schemas.microsoft.com/office/drawing/2010/main" val="0"/>
                </a:ext>
              </a:extLst>
            </a:blip>
            <a:srcRect/>
            <a:stretch>
              <a:fillRect/>
            </a:stretch>
          </p:blipFill>
          <p:spPr bwMode="auto">
            <a:xfrm>
              <a:off x="3156745" y="4365104"/>
              <a:ext cx="407143" cy="244099"/>
            </a:xfrm>
            <a:prstGeom prst="rect">
              <a:avLst/>
            </a:prstGeom>
            <a:noFill/>
            <a:extLst>
              <a:ext uri="{909E8E84-426E-40DD-AFC4-6F175D3DCCD1}">
                <a14:hiddenFill xmlns:a14="http://schemas.microsoft.com/office/drawing/2010/main">
                  <a:solidFill>
                    <a:srgbClr val="FFFFFF"/>
                  </a:solidFill>
                </a14:hiddenFill>
              </a:ext>
            </a:extLst>
          </p:spPr>
        </p:pic>
        <p:sp>
          <p:nvSpPr>
            <p:cNvPr id="61" name="Oval 60"/>
            <p:cNvSpPr/>
            <p:nvPr/>
          </p:nvSpPr>
          <p:spPr>
            <a:xfrm>
              <a:off x="2099277" y="5902618"/>
              <a:ext cx="864096" cy="694734"/>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800" dirty="0" smtClean="0"/>
                <a:t>Russian Academy of Sciences</a:t>
              </a:r>
              <a:endParaRPr lang="en-GB" sz="800" dirty="0"/>
            </a:p>
          </p:txBody>
        </p:sp>
        <p:pic>
          <p:nvPicPr>
            <p:cNvPr id="63" name="Picture 3"/>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1810781" y="5733256"/>
              <a:ext cx="576992" cy="38466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64" name="Oval 63"/>
            <p:cNvSpPr/>
            <p:nvPr/>
          </p:nvSpPr>
          <p:spPr>
            <a:xfrm>
              <a:off x="3224938" y="5865082"/>
              <a:ext cx="864096" cy="694734"/>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800" dirty="0" smtClean="0"/>
                <a:t>EMSL</a:t>
              </a:r>
            </a:p>
            <a:p>
              <a:pPr algn="ctr"/>
              <a:r>
                <a:rPr lang="en-GB" sz="800" dirty="0" smtClean="0"/>
                <a:t>PNNL</a:t>
              </a:r>
              <a:endParaRPr lang="en-GB" sz="800" dirty="0"/>
            </a:p>
          </p:txBody>
        </p:sp>
        <p:pic>
          <p:nvPicPr>
            <p:cNvPr id="66" name="Picture 3"/>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3013035" y="5800757"/>
              <a:ext cx="555824" cy="29253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67" name="Oval 66"/>
            <p:cNvSpPr/>
            <p:nvPr/>
          </p:nvSpPr>
          <p:spPr>
            <a:xfrm>
              <a:off x="4282143" y="5865082"/>
              <a:ext cx="864096" cy="694734"/>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800" dirty="0" err="1" smtClean="0"/>
                <a:t>Wagenin</a:t>
              </a:r>
              <a:endParaRPr lang="en-GB" sz="800" dirty="0" smtClean="0"/>
            </a:p>
            <a:p>
              <a:pPr algn="ctr"/>
              <a:r>
                <a:rPr lang="en-GB" sz="800" dirty="0" smtClean="0"/>
                <a:t>gen</a:t>
              </a:r>
              <a:endParaRPr lang="en-GB" sz="800" dirty="0"/>
            </a:p>
          </p:txBody>
        </p:sp>
        <p:pic>
          <p:nvPicPr>
            <p:cNvPr id="68" name="Picture 4" descr="http://www.wordpress.clipperscrew.nl/wp-content/uploads/2014/09/640px_FlagNL_brdr.pn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4077589" y="5713219"/>
              <a:ext cx="636602" cy="424733"/>
            </a:xfrm>
            <a:prstGeom prst="rect">
              <a:avLst/>
            </a:prstGeom>
            <a:noFill/>
            <a:extLst>
              <a:ext uri="{909E8E84-426E-40DD-AFC4-6F175D3DCCD1}">
                <a14:hiddenFill xmlns:a14="http://schemas.microsoft.com/office/drawing/2010/main">
                  <a:solidFill>
                    <a:srgbClr val="FFFFFF"/>
                  </a:solidFill>
                </a14:hiddenFill>
              </a:ext>
            </a:extLst>
          </p:spPr>
        </p:pic>
        <p:sp>
          <p:nvSpPr>
            <p:cNvPr id="69" name="Oval 68"/>
            <p:cNvSpPr/>
            <p:nvPr/>
          </p:nvSpPr>
          <p:spPr>
            <a:xfrm>
              <a:off x="5424626" y="5830610"/>
              <a:ext cx="864096" cy="694734"/>
            </a:xfrm>
            <a:prstGeom prst="ellipse">
              <a:avLst/>
            </a:prstGeom>
            <a:solidFill>
              <a:schemeClr val="tx2"/>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800" dirty="0" smtClean="0"/>
                <a:t>VU</a:t>
              </a:r>
              <a:endParaRPr lang="en-GB" sz="800" dirty="0"/>
            </a:p>
          </p:txBody>
        </p:sp>
        <p:pic>
          <p:nvPicPr>
            <p:cNvPr id="70" name="Picture 4" descr="http://www.wordpress.clipperscrew.nl/wp-content/uploads/2014/09/640px_FlagNL_brdr.pn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5220072" y="5678747"/>
              <a:ext cx="636602" cy="424733"/>
            </a:xfrm>
            <a:prstGeom prst="rect">
              <a:avLst/>
            </a:prstGeom>
            <a:noFill/>
            <a:extLst>
              <a:ext uri="{909E8E84-426E-40DD-AFC4-6F175D3DCCD1}">
                <a14:hiddenFill xmlns:a14="http://schemas.microsoft.com/office/drawing/2010/main">
                  <a:solidFill>
                    <a:srgbClr val="FFFFFF"/>
                  </a:solidFill>
                </a14:hiddenFill>
              </a:ext>
            </a:extLst>
          </p:spPr>
        </p:pic>
      </p:grpSp>
      <p:pic>
        <p:nvPicPr>
          <p:cNvPr id="50" name="Picture 2"/>
          <p:cNvPicPr>
            <a:picLocks noChangeAspect="1" noChangeArrowheads="1"/>
          </p:cNvPicPr>
          <p:nvPr/>
        </p:nvPicPr>
        <p:blipFill rotWithShape="1">
          <a:blip r:embed="rId13">
            <a:extLst>
              <a:ext uri="{28A0092B-C50C-407E-A947-70E740481C1C}">
                <a14:useLocalDpi xmlns:a14="http://schemas.microsoft.com/office/drawing/2010/main" val="0"/>
              </a:ext>
            </a:extLst>
          </a:blip>
          <a:srcRect l="63942" t="7014" r="4020" b="15888"/>
          <a:stretch/>
        </p:blipFill>
        <p:spPr bwMode="auto">
          <a:xfrm>
            <a:off x="6606302" y="3559328"/>
            <a:ext cx="1711280" cy="2305754"/>
          </a:xfrm>
          <a:prstGeom prst="rect">
            <a:avLst/>
          </a:prstGeom>
          <a:solidFill>
            <a:schemeClr val="bg1"/>
          </a:solidFill>
          <a:ln>
            <a:noFill/>
          </a:ln>
          <a:effectLst/>
          <a:extLst/>
        </p:spPr>
      </p:pic>
      <p:pic>
        <p:nvPicPr>
          <p:cNvPr id="1026" name="Picture 2"/>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4714191" y="1773126"/>
            <a:ext cx="3938376" cy="185891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86126307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GB" dirty="0" smtClean="0"/>
              <a:t>FAIRDOM</a:t>
            </a:r>
            <a:endParaRPr lang="en-GB" dirty="0"/>
          </a:p>
        </p:txBody>
      </p:sp>
      <p:graphicFrame>
        <p:nvGraphicFramePr>
          <p:cNvPr id="7" name="Table 6"/>
          <p:cNvGraphicFramePr>
            <a:graphicFrameLocks noGrp="1"/>
          </p:cNvGraphicFramePr>
          <p:nvPr>
            <p:extLst>
              <p:ext uri="{D42A27DB-BD31-4B8C-83A1-F6EECF244321}">
                <p14:modId xmlns:p14="http://schemas.microsoft.com/office/powerpoint/2010/main" val="2321016680"/>
              </p:ext>
            </p:extLst>
          </p:nvPr>
        </p:nvGraphicFramePr>
        <p:xfrm>
          <a:off x="251520" y="1600200"/>
          <a:ext cx="3672408" cy="5072861"/>
        </p:xfrm>
        <a:graphic>
          <a:graphicData uri="http://schemas.openxmlformats.org/drawingml/2006/table">
            <a:tbl>
              <a:tblPr/>
              <a:tblGrid>
                <a:gridCol w="3672408"/>
              </a:tblGrid>
              <a:tr h="732530">
                <a:tc>
                  <a:txBody>
                    <a:bodyPr/>
                    <a:lstStyle/>
                    <a:p>
                      <a:r>
                        <a:rPr lang="en-GB" dirty="0"/>
                        <a:t>Siberian SEEK, </a:t>
                      </a:r>
                      <a:r>
                        <a:rPr lang="en-GB" dirty="0">
                          <a:hlinkClick r:id="rId3"/>
                        </a:rPr>
                        <a:t>Sergey Lashin</a:t>
                      </a:r>
                      <a:r>
                        <a:rPr lang="en-GB" dirty="0"/>
                        <a:t>, Institute of Cytology and Genetics SB RAS, Russia</a:t>
                      </a:r>
                    </a:p>
                  </a:txBody>
                  <a:tcPr anchor="ctr">
                    <a:lnL>
                      <a:noFill/>
                    </a:lnL>
                    <a:lnR>
                      <a:noFill/>
                    </a:lnR>
                    <a:lnT>
                      <a:noFill/>
                    </a:lnT>
                    <a:lnB>
                      <a:noFill/>
                    </a:lnB>
                  </a:tcPr>
                </a:tc>
              </a:tr>
              <a:tr h="732530">
                <a:tc>
                  <a:txBody>
                    <a:bodyPr/>
                    <a:lstStyle/>
                    <a:p>
                      <a:r>
                        <a:rPr lang="en-GB" dirty="0">
                          <a:hlinkClick r:id="rId4"/>
                        </a:rPr>
                        <a:t>SynthSys</a:t>
                      </a:r>
                      <a:r>
                        <a:rPr lang="en-GB" dirty="0"/>
                        <a:t>, Tomasz Zielinski, University of Edinburgh, UK</a:t>
                      </a:r>
                    </a:p>
                  </a:txBody>
                  <a:tcPr anchor="ctr">
                    <a:lnL>
                      <a:noFill/>
                    </a:lnL>
                    <a:lnR>
                      <a:noFill/>
                    </a:lnR>
                    <a:lnT>
                      <a:noFill/>
                    </a:lnT>
                    <a:lnB>
                      <a:noFill/>
                    </a:lnB>
                  </a:tcPr>
                </a:tc>
              </a:tr>
              <a:tr h="732530">
                <a:tc>
                  <a:txBody>
                    <a:bodyPr/>
                    <a:lstStyle/>
                    <a:p>
                      <a:r>
                        <a:rPr lang="en-GB" dirty="0">
                          <a:hlinkClick r:id="rId5"/>
                        </a:rPr>
                        <a:t>Digital Salmon</a:t>
                      </a:r>
                      <a:r>
                        <a:rPr lang="en-GB" dirty="0"/>
                        <a:t>, </a:t>
                      </a:r>
                      <a:r>
                        <a:rPr lang="en-GB" dirty="0">
                          <a:hlinkClick r:id="rId6"/>
                        </a:rPr>
                        <a:t>Jon Olav Vik</a:t>
                      </a:r>
                      <a:r>
                        <a:rPr lang="en-GB" dirty="0"/>
                        <a:t>, Norwegian University of Life Sciences, Norway</a:t>
                      </a:r>
                    </a:p>
                  </a:txBody>
                  <a:tcPr anchor="ctr">
                    <a:lnL>
                      <a:noFill/>
                    </a:lnL>
                    <a:lnR>
                      <a:noFill/>
                    </a:lnR>
                    <a:lnT>
                      <a:noFill/>
                    </a:lnT>
                    <a:lnB>
                      <a:noFill/>
                    </a:lnB>
                  </a:tcPr>
                </a:tc>
              </a:tr>
              <a:tr h="732530">
                <a:tc>
                  <a:txBody>
                    <a:bodyPr/>
                    <a:lstStyle/>
                    <a:p>
                      <a:r>
                        <a:rPr lang="en-GB" dirty="0">
                          <a:hlinkClick r:id="rId7"/>
                        </a:rPr>
                        <a:t>IMOMESIC</a:t>
                      </a:r>
                      <a:r>
                        <a:rPr lang="en-GB" dirty="0"/>
                        <a:t>, </a:t>
                      </a:r>
                      <a:r>
                        <a:rPr lang="en-GB" dirty="0">
                          <a:hlinkClick r:id="rId8"/>
                        </a:rPr>
                        <a:t>Martin </a:t>
                      </a:r>
                      <a:r>
                        <a:rPr lang="en-GB" dirty="0" err="1">
                          <a:hlinkClick r:id="rId8"/>
                        </a:rPr>
                        <a:t>Böhm</a:t>
                      </a:r>
                      <a:r>
                        <a:rPr lang="en-GB" dirty="0"/>
                        <a:t>, DKFZ, Heidelberg, Germany</a:t>
                      </a:r>
                    </a:p>
                  </a:txBody>
                  <a:tcPr anchor="ctr">
                    <a:lnL>
                      <a:noFill/>
                    </a:lnL>
                    <a:lnR>
                      <a:noFill/>
                    </a:lnR>
                    <a:lnT>
                      <a:noFill/>
                    </a:lnT>
                    <a:lnB>
                      <a:noFill/>
                    </a:lnB>
                  </a:tcPr>
                </a:tc>
              </a:tr>
              <a:tr h="732530">
                <a:tc>
                  <a:txBody>
                    <a:bodyPr/>
                    <a:lstStyle/>
                    <a:p>
                      <a:r>
                        <a:rPr lang="de-DE" dirty="0">
                          <a:hlinkClick r:id="rId9"/>
                        </a:rPr>
                        <a:t>LiSyM</a:t>
                      </a:r>
                      <a:r>
                        <a:rPr lang="de-DE" dirty="0"/>
                        <a:t>, </a:t>
                      </a:r>
                      <a:r>
                        <a:rPr lang="de-DE" dirty="0">
                          <a:hlinkClick r:id="rId10"/>
                        </a:rPr>
                        <a:t>Matthias König</a:t>
                      </a:r>
                      <a:r>
                        <a:rPr lang="de-DE" dirty="0"/>
                        <a:t>, Charite´ – Universitätsmediz Berlin, Germany</a:t>
                      </a:r>
                    </a:p>
                  </a:txBody>
                  <a:tcPr anchor="ctr">
                    <a:lnL>
                      <a:noFill/>
                    </a:lnL>
                    <a:lnR>
                      <a:noFill/>
                    </a:lnR>
                    <a:lnT>
                      <a:noFill/>
                    </a:lnT>
                    <a:lnB>
                      <a:noFill/>
                    </a:lnB>
                  </a:tcPr>
                </a:tc>
              </a:tr>
              <a:tr h="1046471">
                <a:tc>
                  <a:txBody>
                    <a:bodyPr/>
                    <a:lstStyle/>
                    <a:p>
                      <a:r>
                        <a:rPr lang="en-GB" dirty="0">
                          <a:hlinkClick r:id="rId11"/>
                        </a:rPr>
                        <a:t>MOSES</a:t>
                      </a:r>
                      <a:r>
                        <a:rPr lang="en-GB" dirty="0"/>
                        <a:t>,</a:t>
                      </a:r>
                      <a:r>
                        <a:rPr lang="en-GB" dirty="0">
                          <a:hlinkClick r:id="rId12"/>
                        </a:rPr>
                        <a:t> </a:t>
                      </a:r>
                      <a:r>
                        <a:rPr lang="en-GB" dirty="0" err="1">
                          <a:hlinkClick r:id="rId12"/>
                        </a:rPr>
                        <a:t>ZucAt</a:t>
                      </a:r>
                      <a:r>
                        <a:rPr lang="en-GB" dirty="0"/>
                        <a:t> and</a:t>
                      </a:r>
                      <a:r>
                        <a:rPr lang="en-GB" dirty="0">
                          <a:hlinkClick r:id="rId13"/>
                        </a:rPr>
                        <a:t> ExtremoPharm</a:t>
                      </a:r>
                      <a:r>
                        <a:rPr lang="en-GB" dirty="0"/>
                        <a:t>, </a:t>
                      </a:r>
                      <a:r>
                        <a:rPr lang="en-GB" dirty="0">
                          <a:hlinkClick r:id="rId14"/>
                        </a:rPr>
                        <a:t>Maksim Zakhartsev</a:t>
                      </a:r>
                      <a:r>
                        <a:rPr lang="en-GB" dirty="0"/>
                        <a:t>, Hohenheim University, Stuttgart, Germany</a:t>
                      </a:r>
                    </a:p>
                  </a:txBody>
                  <a:tcPr anchor="ctr">
                    <a:lnL>
                      <a:noFill/>
                    </a:lnL>
                    <a:lnR>
                      <a:noFill/>
                    </a:lnR>
                    <a:lnT>
                      <a:noFill/>
                    </a:lnT>
                    <a:lnB>
                      <a:noFill/>
                    </a:lnB>
                  </a:tcPr>
                </a:tc>
              </a:tr>
            </a:tbl>
          </a:graphicData>
        </a:graphic>
      </p:graphicFrame>
      <p:pic>
        <p:nvPicPr>
          <p:cNvPr id="2051" name="Picture 3"/>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3610321" y="1628800"/>
            <a:ext cx="5561498" cy="3600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617710678"/>
      </p:ext>
    </p:extLst>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28673" name="Picture 21"/>
          <p:cNvPicPr>
            <a:picLocks noChangeAspect="1" noChangeArrowheads="1"/>
          </p:cNvPicPr>
          <p:nvPr/>
        </p:nvPicPr>
        <p:blipFill>
          <a:blip r:embed="rId3"/>
          <a:srcRect l="67612" t="16258" b="18465"/>
          <a:stretch>
            <a:fillRect/>
          </a:stretch>
        </p:blipFill>
        <p:spPr bwMode="auto">
          <a:xfrm>
            <a:off x="138906" y="1447401"/>
            <a:ext cx="1432938" cy="1471250"/>
          </a:xfrm>
          <a:prstGeom prst="rect">
            <a:avLst/>
          </a:prstGeom>
          <a:noFill/>
          <a:ln w="9525">
            <a:noFill/>
            <a:miter lim="800000"/>
            <a:headEnd/>
            <a:tailEnd/>
          </a:ln>
        </p:spPr>
      </p:pic>
      <p:pic>
        <p:nvPicPr>
          <p:cNvPr id="28683" name="Picture 19" descr="MU"/>
          <p:cNvPicPr>
            <a:picLocks noChangeAspect="1" noChangeArrowheads="1"/>
          </p:cNvPicPr>
          <p:nvPr/>
        </p:nvPicPr>
        <p:blipFill>
          <a:blip r:embed="rId4"/>
          <a:srcRect l="19266" b="52475"/>
          <a:stretch>
            <a:fillRect/>
          </a:stretch>
        </p:blipFill>
        <p:spPr bwMode="auto">
          <a:xfrm>
            <a:off x="63500" y="80789"/>
            <a:ext cx="1342017" cy="731809"/>
          </a:xfrm>
          <a:prstGeom prst="rect">
            <a:avLst/>
          </a:prstGeom>
          <a:noFill/>
          <a:ln w="9525">
            <a:noFill/>
            <a:miter lim="800000"/>
            <a:headEnd/>
            <a:tailEnd/>
          </a:ln>
        </p:spPr>
      </p:pic>
      <p:grpSp>
        <p:nvGrpSpPr>
          <p:cNvPr id="13" name="Group 12"/>
          <p:cNvGrpSpPr/>
          <p:nvPr/>
        </p:nvGrpSpPr>
        <p:grpSpPr>
          <a:xfrm>
            <a:off x="5432275" y="172779"/>
            <a:ext cx="1083941" cy="1312992"/>
            <a:chOff x="3886402" y="1703705"/>
            <a:chExt cx="1083941" cy="1312992"/>
          </a:xfrm>
        </p:grpSpPr>
        <p:pic>
          <p:nvPicPr>
            <p:cNvPr id="28674" name="Picture 24" descr="finn"/>
            <p:cNvPicPr>
              <a:picLocks noChangeAspect="1" noChangeArrowheads="1"/>
            </p:cNvPicPr>
            <p:nvPr/>
          </p:nvPicPr>
          <p:blipFill>
            <a:blip r:embed="rId5"/>
            <a:srcRect/>
            <a:stretch>
              <a:fillRect/>
            </a:stretch>
          </p:blipFill>
          <p:spPr bwMode="auto">
            <a:xfrm>
              <a:off x="3971424" y="1703705"/>
              <a:ext cx="961119" cy="1026701"/>
            </a:xfrm>
            <a:prstGeom prst="rect">
              <a:avLst/>
            </a:prstGeom>
            <a:noFill/>
            <a:ln w="9525">
              <a:noFill/>
              <a:miter lim="800000"/>
              <a:headEnd/>
              <a:tailEnd/>
            </a:ln>
          </p:spPr>
        </p:pic>
        <p:sp>
          <p:nvSpPr>
            <p:cNvPr id="28689" name="Text Box 31"/>
            <p:cNvSpPr txBox="1">
              <a:spLocks noChangeArrowheads="1"/>
            </p:cNvSpPr>
            <p:nvPr/>
          </p:nvSpPr>
          <p:spPr bwMode="auto">
            <a:xfrm>
              <a:off x="3886402" y="2708920"/>
              <a:ext cx="1083941" cy="307777"/>
            </a:xfrm>
            <a:prstGeom prst="rect">
              <a:avLst/>
            </a:prstGeom>
            <a:solidFill>
              <a:schemeClr val="bg1"/>
            </a:solidFill>
            <a:ln w="9525">
              <a:noFill/>
              <a:miter lim="800000"/>
              <a:headEnd/>
              <a:tailEnd/>
            </a:ln>
          </p:spPr>
          <p:txBody>
            <a:bodyPr wrap="square">
              <a:spAutoFit/>
            </a:bodyPr>
            <a:lstStyle/>
            <a:p>
              <a:pPr defTabSz="914400"/>
              <a:r>
                <a:rPr lang="en-GB" sz="1400" i="1" dirty="0">
                  <a:latin typeface="Corbel" panose="020B0503020204020204" pitchFamily="34" charset="0"/>
                </a:rPr>
                <a:t>Finn Bacall</a:t>
              </a:r>
            </a:p>
          </p:txBody>
        </p:sp>
      </p:grpSp>
      <p:grpSp>
        <p:nvGrpSpPr>
          <p:cNvPr id="12" name="Group 11"/>
          <p:cNvGrpSpPr/>
          <p:nvPr/>
        </p:nvGrpSpPr>
        <p:grpSpPr>
          <a:xfrm>
            <a:off x="6626763" y="150076"/>
            <a:ext cx="1060931" cy="1393008"/>
            <a:chOff x="5071716" y="176856"/>
            <a:chExt cx="1060931" cy="1393008"/>
          </a:xfrm>
        </p:grpSpPr>
        <p:pic>
          <p:nvPicPr>
            <p:cNvPr id="28676" name="Picture 31" descr="jacky"/>
            <p:cNvPicPr>
              <a:picLocks noChangeAspect="1" noChangeArrowheads="1"/>
            </p:cNvPicPr>
            <p:nvPr/>
          </p:nvPicPr>
          <p:blipFill>
            <a:blip r:embed="rId6"/>
            <a:srcRect/>
            <a:stretch>
              <a:fillRect/>
            </a:stretch>
          </p:blipFill>
          <p:spPr bwMode="auto">
            <a:xfrm>
              <a:off x="5095183" y="176856"/>
              <a:ext cx="984646" cy="1121362"/>
            </a:xfrm>
            <a:prstGeom prst="rect">
              <a:avLst/>
            </a:prstGeom>
            <a:noFill/>
            <a:ln w="9525">
              <a:noFill/>
              <a:miter lim="800000"/>
              <a:headEnd/>
              <a:tailEnd/>
            </a:ln>
          </p:spPr>
        </p:pic>
        <p:sp>
          <p:nvSpPr>
            <p:cNvPr id="28690" name="Text Box 35"/>
            <p:cNvSpPr txBox="1">
              <a:spLocks noChangeArrowheads="1"/>
            </p:cNvSpPr>
            <p:nvPr/>
          </p:nvSpPr>
          <p:spPr bwMode="auto">
            <a:xfrm>
              <a:off x="5071716" y="1262087"/>
              <a:ext cx="1060931" cy="307777"/>
            </a:xfrm>
            <a:prstGeom prst="rect">
              <a:avLst/>
            </a:prstGeom>
            <a:solidFill>
              <a:schemeClr val="bg1"/>
            </a:solidFill>
            <a:ln w="9525">
              <a:noFill/>
              <a:miter lim="800000"/>
              <a:headEnd/>
              <a:tailEnd/>
            </a:ln>
          </p:spPr>
          <p:txBody>
            <a:bodyPr wrap="none">
              <a:spAutoFit/>
            </a:bodyPr>
            <a:lstStyle/>
            <a:p>
              <a:pPr defTabSz="914400"/>
              <a:r>
                <a:rPr lang="en-GB" sz="1400" i="1" dirty="0">
                  <a:latin typeface="Corbel" panose="020B0503020204020204" pitchFamily="34" charset="0"/>
                </a:rPr>
                <a:t>Jacky </a:t>
              </a:r>
              <a:r>
                <a:rPr lang="en-GB" sz="1400" i="1" dirty="0" err="1">
                  <a:latin typeface="Corbel" panose="020B0503020204020204" pitchFamily="34" charset="0"/>
                </a:rPr>
                <a:t>Snoep</a:t>
              </a:r>
              <a:endParaRPr lang="en-GB" sz="1400" i="1" dirty="0">
                <a:latin typeface="Corbel" panose="020B0503020204020204" pitchFamily="34" charset="0"/>
              </a:endParaRPr>
            </a:p>
          </p:txBody>
        </p:sp>
      </p:grpSp>
      <p:grpSp>
        <p:nvGrpSpPr>
          <p:cNvPr id="3" name="Group 2"/>
          <p:cNvGrpSpPr/>
          <p:nvPr/>
        </p:nvGrpSpPr>
        <p:grpSpPr>
          <a:xfrm>
            <a:off x="2653746" y="153446"/>
            <a:ext cx="1387921" cy="1368776"/>
            <a:chOff x="7500219" y="207761"/>
            <a:chExt cx="1387921" cy="1368776"/>
          </a:xfrm>
        </p:grpSpPr>
        <p:pic>
          <p:nvPicPr>
            <p:cNvPr id="28694" name="Picture 39" descr="berlinme2"/>
            <p:cNvPicPr>
              <a:picLocks noChangeAspect="1" noChangeArrowheads="1"/>
            </p:cNvPicPr>
            <p:nvPr/>
          </p:nvPicPr>
          <p:blipFill>
            <a:blip r:embed="rId7"/>
            <a:srcRect l="28510" r="28812" b="59584"/>
            <a:stretch>
              <a:fillRect/>
            </a:stretch>
          </p:blipFill>
          <p:spPr bwMode="auto">
            <a:xfrm>
              <a:off x="7630840" y="207761"/>
              <a:ext cx="1257300" cy="1209675"/>
            </a:xfrm>
            <a:prstGeom prst="rect">
              <a:avLst/>
            </a:prstGeom>
            <a:noFill/>
            <a:ln w="9525">
              <a:noFill/>
              <a:miter lim="800000"/>
              <a:headEnd/>
              <a:tailEnd/>
            </a:ln>
          </p:spPr>
        </p:pic>
        <p:sp>
          <p:nvSpPr>
            <p:cNvPr id="28695" name="Text Box 35"/>
            <p:cNvSpPr txBox="1">
              <a:spLocks noChangeArrowheads="1"/>
            </p:cNvSpPr>
            <p:nvPr/>
          </p:nvSpPr>
          <p:spPr bwMode="auto">
            <a:xfrm>
              <a:off x="7500219" y="1268760"/>
              <a:ext cx="1375698" cy="307777"/>
            </a:xfrm>
            <a:prstGeom prst="rect">
              <a:avLst/>
            </a:prstGeom>
            <a:solidFill>
              <a:schemeClr val="bg1"/>
            </a:solidFill>
            <a:ln w="9525">
              <a:noFill/>
              <a:miter lim="800000"/>
              <a:headEnd/>
              <a:tailEnd/>
            </a:ln>
          </p:spPr>
          <p:txBody>
            <a:bodyPr wrap="none">
              <a:spAutoFit/>
            </a:bodyPr>
            <a:lstStyle/>
            <a:p>
              <a:pPr defTabSz="914400"/>
              <a:r>
                <a:rPr lang="en-GB" sz="1400" i="1" dirty="0">
                  <a:latin typeface="Corbel" panose="020B0503020204020204" pitchFamily="34" charset="0"/>
                </a:rPr>
                <a:t>Natalie Stanford</a:t>
              </a:r>
            </a:p>
          </p:txBody>
        </p:sp>
      </p:grpSp>
      <p:grpSp>
        <p:nvGrpSpPr>
          <p:cNvPr id="20" name="Group 19"/>
          <p:cNvGrpSpPr/>
          <p:nvPr/>
        </p:nvGrpSpPr>
        <p:grpSpPr>
          <a:xfrm>
            <a:off x="4883166" y="5617366"/>
            <a:ext cx="1470659" cy="1439863"/>
            <a:chOff x="10143622" y="942337"/>
            <a:chExt cx="1470659" cy="1439863"/>
          </a:xfrm>
        </p:grpSpPr>
        <p:pic>
          <p:nvPicPr>
            <p:cNvPr id="28698" name="Picture 30" descr="IMG_1016"/>
            <p:cNvPicPr>
              <a:picLocks noChangeAspect="1" noChangeArrowheads="1"/>
            </p:cNvPicPr>
            <p:nvPr/>
          </p:nvPicPr>
          <p:blipFill>
            <a:blip r:embed="rId8"/>
            <a:srcRect l="77925" t="14778" r="11607" b="65816"/>
            <a:stretch>
              <a:fillRect/>
            </a:stretch>
          </p:blipFill>
          <p:spPr bwMode="auto">
            <a:xfrm>
              <a:off x="10254690" y="942337"/>
              <a:ext cx="1035050" cy="1439863"/>
            </a:xfrm>
            <a:prstGeom prst="rect">
              <a:avLst/>
            </a:prstGeom>
            <a:noFill/>
            <a:ln w="9525">
              <a:noFill/>
              <a:miter lim="800000"/>
              <a:headEnd/>
              <a:tailEnd/>
            </a:ln>
          </p:spPr>
        </p:pic>
        <p:sp>
          <p:nvSpPr>
            <p:cNvPr id="28699" name="Text Box 28"/>
            <p:cNvSpPr txBox="1">
              <a:spLocks noChangeArrowheads="1"/>
            </p:cNvSpPr>
            <p:nvPr/>
          </p:nvSpPr>
          <p:spPr bwMode="auto">
            <a:xfrm>
              <a:off x="10143622" y="1922323"/>
              <a:ext cx="1470659" cy="307777"/>
            </a:xfrm>
            <a:prstGeom prst="rect">
              <a:avLst/>
            </a:prstGeom>
            <a:solidFill>
              <a:schemeClr val="bg1"/>
            </a:solidFill>
            <a:ln w="9525">
              <a:noFill/>
              <a:miter lim="800000"/>
              <a:headEnd/>
              <a:tailEnd/>
            </a:ln>
          </p:spPr>
          <p:txBody>
            <a:bodyPr wrap="none">
              <a:spAutoFit/>
            </a:bodyPr>
            <a:lstStyle/>
            <a:p>
              <a:pPr defTabSz="914400"/>
              <a:r>
                <a:rPr lang="en-GB" sz="1400" i="1" dirty="0" smtClean="0">
                  <a:latin typeface="Corbel" panose="020B0503020204020204" pitchFamily="34" charset="0"/>
                </a:rPr>
                <a:t>Katy </a:t>
              </a:r>
              <a:r>
                <a:rPr lang="en-GB" sz="1400" i="1" dirty="0" err="1">
                  <a:latin typeface="Corbel" panose="020B0503020204020204" pitchFamily="34" charset="0"/>
                </a:rPr>
                <a:t>Wolstencroft</a:t>
              </a:r>
              <a:endParaRPr lang="en-GB" sz="1400" i="1" dirty="0">
                <a:latin typeface="Corbel" panose="020B0503020204020204" pitchFamily="34" charset="0"/>
              </a:endParaRPr>
            </a:p>
          </p:txBody>
        </p:sp>
      </p:grpSp>
      <p:grpSp>
        <p:nvGrpSpPr>
          <p:cNvPr id="17" name="Group 16"/>
          <p:cNvGrpSpPr/>
          <p:nvPr/>
        </p:nvGrpSpPr>
        <p:grpSpPr>
          <a:xfrm>
            <a:off x="1635606" y="3780179"/>
            <a:ext cx="1201737" cy="1673027"/>
            <a:chOff x="3757443" y="5013325"/>
            <a:chExt cx="1201737" cy="1673027"/>
          </a:xfrm>
        </p:grpSpPr>
        <p:pic>
          <p:nvPicPr>
            <p:cNvPr id="28697" name="Bild 7" descr="BRinn.jpg"/>
            <p:cNvPicPr>
              <a:picLocks noChangeAspect="1"/>
            </p:cNvPicPr>
            <p:nvPr/>
          </p:nvPicPr>
          <p:blipFill>
            <a:blip r:embed="rId9"/>
            <a:srcRect/>
            <a:stretch>
              <a:fillRect/>
            </a:stretch>
          </p:blipFill>
          <p:spPr bwMode="auto">
            <a:xfrm>
              <a:off x="3757443" y="5013325"/>
              <a:ext cx="1201737" cy="1347788"/>
            </a:xfrm>
            <a:prstGeom prst="rect">
              <a:avLst/>
            </a:prstGeom>
            <a:noFill/>
            <a:ln w="9525">
              <a:noFill/>
              <a:miter lim="800000"/>
              <a:headEnd/>
              <a:tailEnd/>
            </a:ln>
          </p:spPr>
        </p:pic>
        <p:sp>
          <p:nvSpPr>
            <p:cNvPr id="28701" name="Text Box 46"/>
            <p:cNvSpPr txBox="1">
              <a:spLocks noChangeArrowheads="1"/>
            </p:cNvSpPr>
            <p:nvPr/>
          </p:nvSpPr>
          <p:spPr bwMode="auto">
            <a:xfrm>
              <a:off x="3802703" y="6378575"/>
              <a:ext cx="978153" cy="307777"/>
            </a:xfrm>
            <a:prstGeom prst="rect">
              <a:avLst/>
            </a:prstGeom>
            <a:noFill/>
            <a:ln w="9525">
              <a:noFill/>
              <a:miter lim="800000"/>
              <a:headEnd/>
              <a:tailEnd/>
            </a:ln>
          </p:spPr>
          <p:txBody>
            <a:bodyPr wrap="none">
              <a:spAutoFit/>
            </a:bodyPr>
            <a:lstStyle/>
            <a:p>
              <a:pPr defTabSz="914400"/>
              <a:r>
                <a:rPr lang="en-GB" sz="1400" i="1" dirty="0">
                  <a:latin typeface="Corbel" panose="020B0503020204020204" pitchFamily="34" charset="0"/>
                </a:rPr>
                <a:t>Bernd </a:t>
              </a:r>
              <a:r>
                <a:rPr lang="en-GB" sz="1400" i="1" dirty="0" err="1">
                  <a:latin typeface="Corbel" panose="020B0503020204020204" pitchFamily="34" charset="0"/>
                </a:rPr>
                <a:t>Rinn</a:t>
              </a:r>
              <a:endParaRPr lang="en-GB" sz="1400" i="1" dirty="0">
                <a:latin typeface="Corbel" panose="020B0503020204020204" pitchFamily="34" charset="0"/>
              </a:endParaRPr>
            </a:p>
          </p:txBody>
        </p:sp>
      </p:grpSp>
      <p:pic>
        <p:nvPicPr>
          <p:cNvPr id="171010" name="Picture 2" descr="Norman Morrison"/>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7996420" y="4499588"/>
            <a:ext cx="1080119" cy="1080119"/>
          </a:xfrm>
          <a:prstGeom prst="rect">
            <a:avLst/>
          </a:prstGeom>
          <a:noFill/>
          <a:extLst>
            <a:ext uri="{909E8E84-426E-40DD-AFC4-6F175D3DCCD1}">
              <a14:hiddenFill xmlns:a14="http://schemas.microsoft.com/office/drawing/2010/main">
                <a:solidFill>
                  <a:srgbClr val="FFFFFF"/>
                </a:solidFill>
              </a14:hiddenFill>
            </a:ext>
          </a:extLst>
        </p:spPr>
      </p:pic>
      <p:sp>
        <p:nvSpPr>
          <p:cNvPr id="44" name="Text Box 30"/>
          <p:cNvSpPr txBox="1">
            <a:spLocks noChangeArrowheads="1"/>
          </p:cNvSpPr>
          <p:nvPr/>
        </p:nvSpPr>
        <p:spPr bwMode="auto">
          <a:xfrm>
            <a:off x="7942672" y="1556792"/>
            <a:ext cx="1165832" cy="307777"/>
          </a:xfrm>
          <a:prstGeom prst="rect">
            <a:avLst/>
          </a:prstGeom>
          <a:solidFill>
            <a:schemeClr val="bg1"/>
          </a:solidFill>
          <a:ln w="9525">
            <a:noFill/>
            <a:miter lim="800000"/>
            <a:headEnd/>
            <a:tailEnd/>
          </a:ln>
        </p:spPr>
        <p:txBody>
          <a:bodyPr wrap="none">
            <a:spAutoFit/>
          </a:bodyPr>
          <a:lstStyle/>
          <a:p>
            <a:pPr defTabSz="914400"/>
            <a:r>
              <a:rPr lang="en-GB" sz="1400" i="1" dirty="0" smtClean="0">
                <a:latin typeface="Corbel" panose="020B0503020204020204" pitchFamily="34" charset="0"/>
              </a:rPr>
              <a:t>Alan Williams</a:t>
            </a:r>
            <a:endParaRPr lang="en-GB" sz="1400" i="1" dirty="0">
              <a:latin typeface="Corbel" panose="020B0503020204020204" pitchFamily="34" charset="0"/>
            </a:endParaRPr>
          </a:p>
        </p:txBody>
      </p:sp>
      <p:grpSp>
        <p:nvGrpSpPr>
          <p:cNvPr id="14" name="Group 13"/>
          <p:cNvGrpSpPr/>
          <p:nvPr/>
        </p:nvGrpSpPr>
        <p:grpSpPr>
          <a:xfrm>
            <a:off x="1549994" y="1780084"/>
            <a:ext cx="1103752" cy="1856947"/>
            <a:chOff x="3917397" y="3193570"/>
            <a:chExt cx="1103752" cy="1856947"/>
          </a:xfrm>
        </p:grpSpPr>
        <p:sp>
          <p:nvSpPr>
            <p:cNvPr id="28691" name="Text Box 36"/>
            <p:cNvSpPr txBox="1">
              <a:spLocks noChangeArrowheads="1"/>
            </p:cNvSpPr>
            <p:nvPr/>
          </p:nvSpPr>
          <p:spPr bwMode="auto">
            <a:xfrm>
              <a:off x="3917397" y="4527297"/>
              <a:ext cx="1103752" cy="523220"/>
            </a:xfrm>
            <a:prstGeom prst="rect">
              <a:avLst/>
            </a:prstGeom>
            <a:solidFill>
              <a:schemeClr val="bg1"/>
            </a:solidFill>
            <a:ln w="9525">
              <a:noFill/>
              <a:miter lim="800000"/>
              <a:headEnd/>
              <a:tailEnd/>
            </a:ln>
          </p:spPr>
          <p:txBody>
            <a:bodyPr wrap="square">
              <a:spAutoFit/>
            </a:bodyPr>
            <a:lstStyle/>
            <a:p>
              <a:pPr defTabSz="914400"/>
              <a:r>
                <a:rPr lang="en-GB" sz="1400" i="1" dirty="0">
                  <a:latin typeface="Corbel" panose="020B0503020204020204" pitchFamily="34" charset="0"/>
                </a:rPr>
                <a:t>Wolfgang Mueller</a:t>
              </a:r>
            </a:p>
          </p:txBody>
        </p:sp>
        <p:pic>
          <p:nvPicPr>
            <p:cNvPr id="172034" name="Picture 2" descr="http://www.fair-dom.org/sites/default/files/wolfgang.jpg"/>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3966433" y="3193570"/>
              <a:ext cx="890263" cy="1333727"/>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18" name="Group 17"/>
          <p:cNvGrpSpPr/>
          <p:nvPr/>
        </p:nvGrpSpPr>
        <p:grpSpPr>
          <a:xfrm>
            <a:off x="4020510" y="3717032"/>
            <a:ext cx="1392676" cy="1838191"/>
            <a:chOff x="5108433" y="4994349"/>
            <a:chExt cx="1392676" cy="1838191"/>
          </a:xfrm>
        </p:grpSpPr>
        <p:pic>
          <p:nvPicPr>
            <p:cNvPr id="172036" name="Picture 4" descr="http://www.fair-dom.org/sites/default/files/rostyk.png"/>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5108433" y="4994349"/>
              <a:ext cx="1392676" cy="1384226"/>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p:cNvSpPr/>
            <p:nvPr/>
          </p:nvSpPr>
          <p:spPr>
            <a:xfrm>
              <a:off x="5338274" y="6309320"/>
              <a:ext cx="920445" cy="523220"/>
            </a:xfrm>
            <a:prstGeom prst="rect">
              <a:avLst/>
            </a:prstGeom>
          </p:spPr>
          <p:txBody>
            <a:bodyPr wrap="none">
              <a:spAutoFit/>
            </a:bodyPr>
            <a:lstStyle/>
            <a:p>
              <a:r>
                <a:rPr lang="en-GB" sz="1400" i="1" dirty="0" err="1">
                  <a:latin typeface="Corbel" panose="020B0503020204020204" pitchFamily="34" charset="0"/>
                </a:rPr>
                <a:t>Rostyslav</a:t>
              </a:r>
              <a:r>
                <a:rPr lang="en-GB" sz="1400" i="1" dirty="0">
                  <a:latin typeface="Corbel" panose="020B0503020204020204" pitchFamily="34" charset="0"/>
                </a:rPr>
                <a:t> </a:t>
              </a:r>
            </a:p>
            <a:p>
              <a:r>
                <a:rPr lang="en-GB" sz="1400" i="1" dirty="0" err="1" smtClean="0">
                  <a:latin typeface="Corbel" panose="020B0503020204020204" pitchFamily="34" charset="0"/>
                </a:rPr>
                <a:t>Kuzyakiv</a:t>
              </a:r>
              <a:r>
                <a:rPr lang="en-GB" sz="1400" i="1" dirty="0" smtClean="0">
                  <a:latin typeface="Corbel" panose="020B0503020204020204" pitchFamily="34" charset="0"/>
                </a:rPr>
                <a:t> </a:t>
              </a:r>
              <a:endParaRPr lang="en-GB" sz="1400" i="1" dirty="0">
                <a:latin typeface="Corbel" panose="020B0503020204020204" pitchFamily="34" charset="0"/>
              </a:endParaRPr>
            </a:p>
          </p:txBody>
        </p:sp>
      </p:grpSp>
      <p:pic>
        <p:nvPicPr>
          <p:cNvPr id="172037" name="Picture 5" descr="C:\Users\carole\AppData\Roaming\Skype\My Skype Received Files\picture003.jpg"/>
          <p:cNvPicPr>
            <a:picLocks noChangeAspect="1" noChangeArrowheads="1"/>
          </p:cNvPicPr>
          <p:nvPr/>
        </p:nvPicPr>
        <p:blipFill>
          <a:blip r:embed="rId13" cstate="print">
            <a:extLst>
              <a:ext uri="{28A0092B-C50C-407E-A947-70E740481C1C}">
                <a14:useLocalDpi xmlns:a14="http://schemas.microsoft.com/office/drawing/2010/main" val="0"/>
              </a:ext>
            </a:extLst>
          </a:blip>
          <a:srcRect/>
          <a:stretch>
            <a:fillRect/>
          </a:stretch>
        </p:blipFill>
        <p:spPr bwMode="auto">
          <a:xfrm>
            <a:off x="8084664" y="479373"/>
            <a:ext cx="1016100" cy="1050296"/>
          </a:xfrm>
          <a:prstGeom prst="rect">
            <a:avLst/>
          </a:prstGeom>
          <a:noFill/>
          <a:extLst>
            <a:ext uri="{909E8E84-426E-40DD-AFC4-6F175D3DCCD1}">
              <a14:hiddenFill xmlns:a14="http://schemas.microsoft.com/office/drawing/2010/main">
                <a:solidFill>
                  <a:srgbClr val="FFFFFF"/>
                </a:solidFill>
              </a14:hiddenFill>
            </a:ext>
          </a:extLst>
        </p:spPr>
      </p:pic>
      <p:grpSp>
        <p:nvGrpSpPr>
          <p:cNvPr id="19" name="Group 18"/>
          <p:cNvGrpSpPr/>
          <p:nvPr/>
        </p:nvGrpSpPr>
        <p:grpSpPr>
          <a:xfrm>
            <a:off x="5418011" y="3742338"/>
            <a:ext cx="1076513" cy="1812885"/>
            <a:chOff x="6649735" y="5010944"/>
            <a:chExt cx="1076513" cy="1812885"/>
          </a:xfrm>
        </p:grpSpPr>
        <p:pic>
          <p:nvPicPr>
            <p:cNvPr id="172039" name="Picture 7" descr="http://www.fair-dom.org/sites/default/files/kuba.png"/>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6761364" y="5010944"/>
              <a:ext cx="904875" cy="1352550"/>
            </a:xfrm>
            <a:prstGeom prst="rect">
              <a:avLst/>
            </a:prstGeom>
            <a:noFill/>
            <a:extLst>
              <a:ext uri="{909E8E84-426E-40DD-AFC4-6F175D3DCCD1}">
                <a14:hiddenFill xmlns:a14="http://schemas.microsoft.com/office/drawing/2010/main">
                  <a:solidFill>
                    <a:srgbClr val="FFFFFF"/>
                  </a:solidFill>
                </a14:hiddenFill>
              </a:ext>
            </a:extLst>
          </p:spPr>
        </p:pic>
        <p:sp>
          <p:nvSpPr>
            <p:cNvPr id="5" name="Rectangle 4"/>
            <p:cNvSpPr/>
            <p:nvPr/>
          </p:nvSpPr>
          <p:spPr>
            <a:xfrm>
              <a:off x="6649735" y="6300609"/>
              <a:ext cx="1076513" cy="523220"/>
            </a:xfrm>
            <a:prstGeom prst="rect">
              <a:avLst/>
            </a:prstGeom>
          </p:spPr>
          <p:txBody>
            <a:bodyPr wrap="none">
              <a:spAutoFit/>
            </a:bodyPr>
            <a:lstStyle/>
            <a:p>
              <a:r>
                <a:rPr lang="en-GB" sz="1400" i="1" dirty="0">
                  <a:latin typeface="Corbel" panose="020B0503020204020204" pitchFamily="34" charset="0"/>
                </a:rPr>
                <a:t>Jakub </a:t>
              </a:r>
              <a:endParaRPr lang="en-GB" sz="1400" i="1" dirty="0" smtClean="0">
                <a:latin typeface="Corbel" panose="020B0503020204020204" pitchFamily="34" charset="0"/>
              </a:endParaRPr>
            </a:p>
            <a:p>
              <a:r>
                <a:rPr lang="en-GB" sz="1400" i="1" dirty="0" err="1" smtClean="0">
                  <a:latin typeface="Corbel" panose="020B0503020204020204" pitchFamily="34" charset="0"/>
                </a:rPr>
                <a:t>Straszewski</a:t>
              </a:r>
              <a:r>
                <a:rPr lang="en-GB" sz="1400" i="1" dirty="0" smtClean="0">
                  <a:latin typeface="Corbel" panose="020B0503020204020204" pitchFamily="34" charset="0"/>
                </a:rPr>
                <a:t> </a:t>
              </a:r>
              <a:endParaRPr lang="en-GB" sz="1400" i="1" dirty="0">
                <a:latin typeface="Corbel" panose="020B0503020204020204" pitchFamily="34" charset="0"/>
              </a:endParaRPr>
            </a:p>
          </p:txBody>
        </p:sp>
      </p:grpSp>
      <p:sp>
        <p:nvSpPr>
          <p:cNvPr id="6" name="AutoShape 9" descr="http://www.fair-dom.org/sites/default/files/sekhar_t_small.png"/>
          <p:cNvSpPr>
            <a:spLocks noChangeAspect="1" noChangeArrowheads="1"/>
          </p:cNvSpPr>
          <p:nvPr/>
        </p:nvSpPr>
        <p:spPr bwMode="auto">
          <a:xfrm>
            <a:off x="63500" y="-136525"/>
            <a:ext cx="3248025" cy="4876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sz="1400" i="1">
              <a:latin typeface="Corbel" panose="020B0503020204020204" pitchFamily="34" charset="0"/>
            </a:endParaRPr>
          </a:p>
        </p:txBody>
      </p:sp>
      <p:sp>
        <p:nvSpPr>
          <p:cNvPr id="7" name="AutoShape 11" descr="http://www.fair-dom.org/sites/default/files/sekhar_t_small.png"/>
          <p:cNvSpPr>
            <a:spLocks noChangeAspect="1" noChangeArrowheads="1"/>
          </p:cNvSpPr>
          <p:nvPr/>
        </p:nvSpPr>
        <p:spPr bwMode="auto">
          <a:xfrm>
            <a:off x="0" y="0"/>
            <a:ext cx="3248025" cy="4876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sz="1400" i="1">
              <a:latin typeface="Corbel" panose="020B0503020204020204" pitchFamily="34" charset="0"/>
            </a:endParaRPr>
          </a:p>
        </p:txBody>
      </p:sp>
      <p:grpSp>
        <p:nvGrpSpPr>
          <p:cNvPr id="15" name="Group 14"/>
          <p:cNvGrpSpPr/>
          <p:nvPr/>
        </p:nvGrpSpPr>
        <p:grpSpPr>
          <a:xfrm>
            <a:off x="2752826" y="1780084"/>
            <a:ext cx="1362338" cy="1661855"/>
            <a:chOff x="4924531" y="3173219"/>
            <a:chExt cx="1362338" cy="1661855"/>
          </a:xfrm>
        </p:grpSpPr>
        <p:sp>
          <p:nvSpPr>
            <p:cNvPr id="28692" name="Text Box 37"/>
            <p:cNvSpPr txBox="1">
              <a:spLocks noChangeArrowheads="1"/>
            </p:cNvSpPr>
            <p:nvPr/>
          </p:nvSpPr>
          <p:spPr bwMode="auto">
            <a:xfrm>
              <a:off x="4927201" y="4527297"/>
              <a:ext cx="1359668" cy="307777"/>
            </a:xfrm>
            <a:prstGeom prst="rect">
              <a:avLst/>
            </a:prstGeom>
            <a:solidFill>
              <a:schemeClr val="bg1"/>
            </a:solidFill>
            <a:ln w="9525">
              <a:noFill/>
              <a:miter lim="800000"/>
              <a:headEnd/>
              <a:tailEnd/>
            </a:ln>
          </p:spPr>
          <p:txBody>
            <a:bodyPr wrap="none">
              <a:spAutoFit/>
            </a:bodyPr>
            <a:lstStyle/>
            <a:p>
              <a:pPr defTabSz="914400"/>
              <a:r>
                <a:rPr lang="en-GB" sz="1400" i="1" dirty="0">
                  <a:latin typeface="Corbel" panose="020B0503020204020204" pitchFamily="34" charset="0"/>
                </a:rPr>
                <a:t>Olga Krebs           </a:t>
              </a:r>
            </a:p>
          </p:txBody>
        </p:sp>
        <p:pic>
          <p:nvPicPr>
            <p:cNvPr id="172045" name="Picture 13" descr="http://www.fair-dom.org/sites/default/files/olga.jpg"/>
            <p:cNvPicPr>
              <a:picLocks noChangeAspect="1" noChangeArrowheads="1"/>
            </p:cNvPicPr>
            <p:nvPr/>
          </p:nvPicPr>
          <p:blipFill>
            <a:blip r:embed="rId15">
              <a:extLst>
                <a:ext uri="{28A0092B-C50C-407E-A947-70E740481C1C}">
                  <a14:useLocalDpi xmlns:a14="http://schemas.microsoft.com/office/drawing/2010/main" val="0"/>
                </a:ext>
              </a:extLst>
            </a:blip>
            <a:srcRect/>
            <a:stretch>
              <a:fillRect/>
            </a:stretch>
          </p:blipFill>
          <p:spPr bwMode="auto">
            <a:xfrm>
              <a:off x="4924531" y="3173219"/>
              <a:ext cx="1120399" cy="1341795"/>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16" name="Group 15"/>
          <p:cNvGrpSpPr/>
          <p:nvPr/>
        </p:nvGrpSpPr>
        <p:grpSpPr>
          <a:xfrm>
            <a:off x="3902190" y="1757296"/>
            <a:ext cx="1255472" cy="1624275"/>
            <a:chOff x="6086930" y="3164632"/>
            <a:chExt cx="1255472" cy="1624275"/>
          </a:xfrm>
        </p:grpSpPr>
        <p:sp>
          <p:nvSpPr>
            <p:cNvPr id="28693" name="Text Box 38"/>
            <p:cNvSpPr txBox="1">
              <a:spLocks noChangeArrowheads="1"/>
            </p:cNvSpPr>
            <p:nvPr/>
          </p:nvSpPr>
          <p:spPr bwMode="auto">
            <a:xfrm>
              <a:off x="6086930" y="4481130"/>
              <a:ext cx="1255472" cy="307777"/>
            </a:xfrm>
            <a:prstGeom prst="rect">
              <a:avLst/>
            </a:prstGeom>
            <a:solidFill>
              <a:schemeClr val="bg1"/>
            </a:solidFill>
            <a:ln w="9525">
              <a:noFill/>
              <a:miter lim="800000"/>
              <a:headEnd/>
              <a:tailEnd/>
            </a:ln>
          </p:spPr>
          <p:txBody>
            <a:bodyPr wrap="none">
              <a:spAutoFit/>
            </a:bodyPr>
            <a:lstStyle/>
            <a:p>
              <a:pPr defTabSz="914400"/>
              <a:r>
                <a:rPr lang="en-GB" sz="1400" i="1" dirty="0" err="1">
                  <a:latin typeface="Corbel" panose="020B0503020204020204" pitchFamily="34" charset="0"/>
                </a:rPr>
                <a:t>Quyen</a:t>
              </a:r>
              <a:r>
                <a:rPr lang="en-GB" sz="1400" i="1" dirty="0">
                  <a:latin typeface="Corbel" panose="020B0503020204020204" pitchFamily="34" charset="0"/>
                </a:rPr>
                <a:t> Nguyen</a:t>
              </a:r>
            </a:p>
          </p:txBody>
        </p:sp>
        <p:pic>
          <p:nvPicPr>
            <p:cNvPr id="172047" name="Picture 15" descr="http://www.fair-dom.org/sites/default/files/download.jpeg"/>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6246549" y="3164632"/>
              <a:ext cx="862972" cy="1296816"/>
            </a:xfrm>
            <a:prstGeom prst="rect">
              <a:avLst/>
            </a:prstGeom>
            <a:noFill/>
            <a:extLst>
              <a:ext uri="{909E8E84-426E-40DD-AFC4-6F175D3DCCD1}">
                <a14:hiddenFill xmlns:a14="http://schemas.microsoft.com/office/drawing/2010/main">
                  <a:solidFill>
                    <a:srgbClr val="FFFFFF"/>
                  </a:solidFill>
                </a14:hiddenFill>
              </a:ext>
            </a:extLst>
          </p:spPr>
        </p:pic>
      </p:grpSp>
      <p:sp>
        <p:nvSpPr>
          <p:cNvPr id="9" name="AutoShape 17" descr="http://www.fair-dom.org/sites/default/files/stuart3.png"/>
          <p:cNvSpPr>
            <a:spLocks noChangeAspect="1" noChangeArrowheads="1"/>
          </p:cNvSpPr>
          <p:nvPr/>
        </p:nvSpPr>
        <p:spPr bwMode="auto">
          <a:xfrm>
            <a:off x="63500" y="-136525"/>
            <a:ext cx="1143000" cy="1343025"/>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sz="1400" i="1">
              <a:latin typeface="Corbel" panose="020B0503020204020204" pitchFamily="34" charset="0"/>
            </a:endParaRPr>
          </a:p>
        </p:txBody>
      </p:sp>
      <p:grpSp>
        <p:nvGrpSpPr>
          <p:cNvPr id="8" name="Group 7"/>
          <p:cNvGrpSpPr/>
          <p:nvPr/>
        </p:nvGrpSpPr>
        <p:grpSpPr>
          <a:xfrm>
            <a:off x="4227320" y="122419"/>
            <a:ext cx="1127283" cy="1399803"/>
            <a:chOff x="6295852" y="176734"/>
            <a:chExt cx="1127283" cy="1399803"/>
          </a:xfrm>
        </p:grpSpPr>
        <p:sp>
          <p:nvSpPr>
            <p:cNvPr id="28687" name="Text Box 27"/>
            <p:cNvSpPr txBox="1">
              <a:spLocks noChangeArrowheads="1"/>
            </p:cNvSpPr>
            <p:nvPr/>
          </p:nvSpPr>
          <p:spPr bwMode="auto">
            <a:xfrm>
              <a:off x="6295852" y="1268760"/>
              <a:ext cx="1096326" cy="307777"/>
            </a:xfrm>
            <a:prstGeom prst="rect">
              <a:avLst/>
            </a:prstGeom>
            <a:solidFill>
              <a:schemeClr val="bg1"/>
            </a:solidFill>
            <a:ln w="9525">
              <a:noFill/>
              <a:miter lim="800000"/>
              <a:headEnd/>
              <a:tailEnd/>
            </a:ln>
          </p:spPr>
          <p:txBody>
            <a:bodyPr wrap="none">
              <a:spAutoFit/>
            </a:bodyPr>
            <a:lstStyle/>
            <a:p>
              <a:pPr defTabSz="914400"/>
              <a:r>
                <a:rPr lang="en-GB" sz="1400" i="1" dirty="0">
                  <a:latin typeface="Corbel" panose="020B0503020204020204" pitchFamily="34" charset="0"/>
                </a:rPr>
                <a:t>Stuart Owen</a:t>
              </a:r>
            </a:p>
          </p:txBody>
        </p:sp>
        <p:pic>
          <p:nvPicPr>
            <p:cNvPr id="172050" name="Picture 18"/>
            <p:cNvPicPr>
              <a:picLocks noChangeAspect="1" noChangeArrowheads="1"/>
            </p:cNvPicPr>
            <p:nvPr/>
          </p:nvPicPr>
          <p:blipFill>
            <a:blip r:embed="rId17">
              <a:extLst>
                <a:ext uri="{28A0092B-C50C-407E-A947-70E740481C1C}">
                  <a14:useLocalDpi xmlns:a14="http://schemas.microsoft.com/office/drawing/2010/main" val="0"/>
                </a:ext>
              </a:extLst>
            </a:blip>
            <a:srcRect/>
            <a:stretch>
              <a:fillRect/>
            </a:stretch>
          </p:blipFill>
          <p:spPr bwMode="auto">
            <a:xfrm>
              <a:off x="6439868" y="176734"/>
              <a:ext cx="983267" cy="115533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grpSp>
        <p:nvGrpSpPr>
          <p:cNvPr id="2" name="Group 1"/>
          <p:cNvGrpSpPr/>
          <p:nvPr/>
        </p:nvGrpSpPr>
        <p:grpSpPr>
          <a:xfrm>
            <a:off x="1377435" y="143281"/>
            <a:ext cx="1136471" cy="1399803"/>
            <a:chOff x="3775572" y="176734"/>
            <a:chExt cx="1136471" cy="1399803"/>
          </a:xfrm>
        </p:grpSpPr>
        <p:sp>
          <p:nvSpPr>
            <p:cNvPr id="28686" name="Text Box 26"/>
            <p:cNvSpPr txBox="1">
              <a:spLocks noChangeArrowheads="1"/>
            </p:cNvSpPr>
            <p:nvPr/>
          </p:nvSpPr>
          <p:spPr bwMode="auto">
            <a:xfrm>
              <a:off x="3775572" y="1268760"/>
              <a:ext cx="1094723" cy="307777"/>
            </a:xfrm>
            <a:prstGeom prst="rect">
              <a:avLst/>
            </a:prstGeom>
            <a:solidFill>
              <a:schemeClr val="bg1"/>
            </a:solidFill>
            <a:ln w="9525">
              <a:noFill/>
              <a:miter lim="800000"/>
              <a:headEnd/>
              <a:tailEnd/>
            </a:ln>
          </p:spPr>
          <p:txBody>
            <a:bodyPr wrap="none">
              <a:spAutoFit/>
            </a:bodyPr>
            <a:lstStyle/>
            <a:p>
              <a:pPr defTabSz="914400"/>
              <a:r>
                <a:rPr lang="en-GB" sz="1400" i="1" dirty="0">
                  <a:latin typeface="Corbel" panose="020B0503020204020204" pitchFamily="34" charset="0"/>
                </a:rPr>
                <a:t>Carole Goble</a:t>
              </a:r>
            </a:p>
          </p:txBody>
        </p:sp>
        <p:pic>
          <p:nvPicPr>
            <p:cNvPr id="172051" name="Picture 19"/>
            <p:cNvPicPr>
              <a:picLocks noChangeAspect="1" noChangeArrowheads="1"/>
            </p:cNvPicPr>
            <p:nvPr/>
          </p:nvPicPr>
          <p:blipFill>
            <a:blip r:embed="rId18" cstate="print">
              <a:extLst>
                <a:ext uri="{28A0092B-C50C-407E-A947-70E740481C1C}">
                  <a14:useLocalDpi xmlns:a14="http://schemas.microsoft.com/office/drawing/2010/main" val="0"/>
                </a:ext>
              </a:extLst>
            </a:blip>
            <a:srcRect/>
            <a:stretch>
              <a:fillRect/>
            </a:stretch>
          </p:blipFill>
          <p:spPr bwMode="auto">
            <a:xfrm>
              <a:off x="3969981" y="176734"/>
              <a:ext cx="942062" cy="111477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grpSp>
      <p:sp>
        <p:nvSpPr>
          <p:cNvPr id="10" name="Rectangle 9"/>
          <p:cNvSpPr/>
          <p:nvPr/>
        </p:nvSpPr>
        <p:spPr>
          <a:xfrm>
            <a:off x="6558937" y="4985344"/>
            <a:ext cx="1802184" cy="523220"/>
          </a:xfrm>
          <a:prstGeom prst="rect">
            <a:avLst/>
          </a:prstGeom>
        </p:spPr>
        <p:txBody>
          <a:bodyPr wrap="square">
            <a:spAutoFit/>
          </a:bodyPr>
          <a:lstStyle/>
          <a:p>
            <a:r>
              <a:rPr lang="en-GB" sz="1400" i="1" dirty="0" smtClean="0">
                <a:latin typeface="Corbel" panose="020B0503020204020204" pitchFamily="34" charset="0"/>
              </a:rPr>
              <a:t>Caterina</a:t>
            </a:r>
          </a:p>
          <a:p>
            <a:r>
              <a:rPr lang="en-GB" sz="1400" i="1" dirty="0" err="1" smtClean="0">
                <a:latin typeface="Corbel" panose="020B0503020204020204" pitchFamily="34" charset="0"/>
              </a:rPr>
              <a:t>Barillari</a:t>
            </a:r>
            <a:endParaRPr lang="en-GB" sz="1400" i="1" dirty="0">
              <a:latin typeface="Corbel" panose="020B0503020204020204" pitchFamily="34" charset="0"/>
            </a:endParaRPr>
          </a:p>
        </p:txBody>
      </p:sp>
      <p:pic>
        <p:nvPicPr>
          <p:cNvPr id="172052" name="Picture 20"/>
          <p:cNvPicPr>
            <a:picLocks noChangeAspect="1" noChangeArrowheads="1"/>
          </p:cNvPicPr>
          <p:nvPr/>
        </p:nvPicPr>
        <p:blipFill>
          <a:blip r:embed="rId19">
            <a:extLst>
              <a:ext uri="{28A0092B-C50C-407E-A947-70E740481C1C}">
                <a14:useLocalDpi xmlns:a14="http://schemas.microsoft.com/office/drawing/2010/main" val="0"/>
              </a:ext>
            </a:extLst>
          </a:blip>
          <a:srcRect/>
          <a:stretch>
            <a:fillRect/>
          </a:stretch>
        </p:blipFill>
        <p:spPr bwMode="auto">
          <a:xfrm>
            <a:off x="6556705" y="3769295"/>
            <a:ext cx="1201046" cy="128960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1" name="AutoShape 22" descr="Image result for ethz"/>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sz="1400" i="1">
              <a:latin typeface="Corbel" panose="020B0503020204020204" pitchFamily="34" charset="0"/>
            </a:endParaRPr>
          </a:p>
        </p:txBody>
      </p:sp>
      <p:pic>
        <p:nvPicPr>
          <p:cNvPr id="172055" name="Picture 23"/>
          <p:cNvPicPr>
            <a:picLocks noChangeAspect="1" noChangeArrowheads="1"/>
          </p:cNvPicPr>
          <p:nvPr/>
        </p:nvPicPr>
        <p:blipFill>
          <a:blip r:embed="rId20">
            <a:extLst>
              <a:ext uri="{28A0092B-C50C-407E-A947-70E740481C1C}">
                <a14:useLocalDpi xmlns:a14="http://schemas.microsoft.com/office/drawing/2010/main" val="0"/>
              </a:ext>
            </a:extLst>
          </a:blip>
          <a:srcRect/>
          <a:stretch>
            <a:fillRect/>
          </a:stretch>
        </p:blipFill>
        <p:spPr bwMode="auto">
          <a:xfrm>
            <a:off x="262518" y="4273704"/>
            <a:ext cx="1142999" cy="45243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72056" name="Picture 24"/>
          <p:cNvPicPr>
            <a:picLocks noChangeAspect="1" noChangeArrowheads="1"/>
          </p:cNvPicPr>
          <p:nvPr/>
        </p:nvPicPr>
        <p:blipFill>
          <a:blip r:embed="rId21">
            <a:extLst>
              <a:ext uri="{28A0092B-C50C-407E-A947-70E740481C1C}">
                <a14:useLocalDpi xmlns:a14="http://schemas.microsoft.com/office/drawing/2010/main" val="0"/>
              </a:ext>
            </a:extLst>
          </a:blip>
          <a:srcRect/>
          <a:stretch>
            <a:fillRect/>
          </a:stretch>
        </p:blipFill>
        <p:spPr bwMode="auto">
          <a:xfrm>
            <a:off x="231121" y="3717032"/>
            <a:ext cx="1174396" cy="39665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72057" name="Picture 25"/>
          <p:cNvPicPr>
            <a:picLocks noChangeAspect="1" noChangeArrowheads="1"/>
          </p:cNvPicPr>
          <p:nvPr/>
        </p:nvPicPr>
        <p:blipFill>
          <a:blip r:embed="rId22" cstate="print">
            <a:extLst>
              <a:ext uri="{28A0092B-C50C-407E-A947-70E740481C1C}">
                <a14:useLocalDpi xmlns:a14="http://schemas.microsoft.com/office/drawing/2010/main" val="0"/>
              </a:ext>
            </a:extLst>
          </a:blip>
          <a:srcRect/>
          <a:stretch>
            <a:fillRect/>
          </a:stretch>
        </p:blipFill>
        <p:spPr bwMode="auto">
          <a:xfrm>
            <a:off x="4139952" y="5793795"/>
            <a:ext cx="746929" cy="74692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8" name="Text Box 30"/>
          <p:cNvSpPr txBox="1">
            <a:spLocks noChangeArrowheads="1"/>
          </p:cNvSpPr>
          <p:nvPr/>
        </p:nvSpPr>
        <p:spPr bwMode="auto">
          <a:xfrm>
            <a:off x="7729474" y="5448238"/>
            <a:ext cx="1451038" cy="307777"/>
          </a:xfrm>
          <a:prstGeom prst="rect">
            <a:avLst/>
          </a:prstGeom>
          <a:solidFill>
            <a:schemeClr val="bg1"/>
          </a:solidFill>
          <a:ln w="9525">
            <a:noFill/>
            <a:miter lim="800000"/>
            <a:headEnd/>
            <a:tailEnd/>
          </a:ln>
        </p:spPr>
        <p:txBody>
          <a:bodyPr wrap="none">
            <a:spAutoFit/>
          </a:bodyPr>
          <a:lstStyle/>
          <a:p>
            <a:pPr defTabSz="914400"/>
            <a:r>
              <a:rPr lang="en-GB" sz="1400" i="1" dirty="0" smtClean="0">
                <a:latin typeface="Corbel" panose="020B0503020204020204" pitchFamily="34" charset="0"/>
              </a:rPr>
              <a:t>Norman Morrison</a:t>
            </a:r>
            <a:endParaRPr lang="en-GB" sz="1400" i="1" dirty="0">
              <a:latin typeface="Corbel" panose="020B0503020204020204" pitchFamily="34" charset="0"/>
            </a:endParaRPr>
          </a:p>
        </p:txBody>
      </p:sp>
      <p:sp>
        <p:nvSpPr>
          <p:cNvPr id="62" name="Rectangle 61"/>
          <p:cNvSpPr/>
          <p:nvPr/>
        </p:nvSpPr>
        <p:spPr>
          <a:xfrm>
            <a:off x="2699792" y="5013176"/>
            <a:ext cx="1465643" cy="523220"/>
          </a:xfrm>
          <a:prstGeom prst="rect">
            <a:avLst/>
          </a:prstGeom>
        </p:spPr>
        <p:txBody>
          <a:bodyPr wrap="square">
            <a:spAutoFit/>
          </a:bodyPr>
          <a:lstStyle/>
          <a:p>
            <a:pPr algn="ctr"/>
            <a:r>
              <a:rPr lang="en-GB" sz="1400" i="1" dirty="0" smtClean="0">
                <a:latin typeface="Corbel" panose="020B0503020204020204" pitchFamily="34" charset="0"/>
              </a:rPr>
              <a:t>Lars </a:t>
            </a:r>
          </a:p>
          <a:p>
            <a:pPr algn="ctr"/>
            <a:r>
              <a:rPr lang="en-GB" sz="1400" i="1" dirty="0" smtClean="0">
                <a:latin typeface="Corbel" panose="020B0503020204020204" pitchFamily="34" charset="0"/>
              </a:rPr>
              <a:t>Malmstroem </a:t>
            </a:r>
            <a:endParaRPr lang="en-GB" sz="1400" i="1" dirty="0">
              <a:latin typeface="Corbel" panose="020B0503020204020204" pitchFamily="34" charset="0"/>
            </a:endParaRPr>
          </a:p>
        </p:txBody>
      </p:sp>
      <p:pic>
        <p:nvPicPr>
          <p:cNvPr id="63" name="Picture 4" descr="http://lars.malmstroem.net/images/lars-thumbnail.jpg"/>
          <p:cNvPicPr>
            <a:picLocks noChangeAspect="1" noChangeArrowheads="1"/>
          </p:cNvPicPr>
          <p:nvPr/>
        </p:nvPicPr>
        <p:blipFill>
          <a:blip r:embed="rId23">
            <a:extLst>
              <a:ext uri="{28A0092B-C50C-407E-A947-70E740481C1C}">
                <a14:useLocalDpi xmlns:a14="http://schemas.microsoft.com/office/drawing/2010/main" val="0"/>
              </a:ext>
            </a:extLst>
          </a:blip>
          <a:srcRect/>
          <a:stretch>
            <a:fillRect/>
          </a:stretch>
        </p:blipFill>
        <p:spPr bwMode="auto">
          <a:xfrm>
            <a:off x="2951368" y="3739469"/>
            <a:ext cx="1003910" cy="1239395"/>
          </a:xfrm>
          <a:prstGeom prst="rect">
            <a:avLst/>
          </a:prstGeom>
          <a:noFill/>
          <a:extLst>
            <a:ext uri="{909E8E84-426E-40DD-AFC4-6F175D3DCCD1}">
              <a14:hiddenFill xmlns:a14="http://schemas.microsoft.com/office/drawing/2010/main">
                <a:solidFill>
                  <a:srgbClr val="FFFFFF"/>
                </a:solidFill>
              </a14:hiddenFill>
            </a:ext>
          </a:extLst>
        </p:spPr>
      </p:pic>
      <p:pic>
        <p:nvPicPr>
          <p:cNvPr id="64" name="Picture 6" descr="https://seek.sysmo-db.org/assets/avatar-images/238-120x120.png"/>
          <p:cNvPicPr>
            <a:picLocks noChangeAspect="1" noChangeArrowheads="1"/>
          </p:cNvPicPr>
          <p:nvPr/>
        </p:nvPicPr>
        <p:blipFill>
          <a:blip r:embed="rId24">
            <a:extLst>
              <a:ext uri="{28A0092B-C50C-407E-A947-70E740481C1C}">
                <a14:useLocalDpi xmlns:a14="http://schemas.microsoft.com/office/drawing/2010/main" val="0"/>
              </a:ext>
            </a:extLst>
          </a:blip>
          <a:srcRect/>
          <a:stretch>
            <a:fillRect/>
          </a:stretch>
        </p:blipFill>
        <p:spPr bwMode="auto">
          <a:xfrm>
            <a:off x="3054865" y="5517232"/>
            <a:ext cx="910039" cy="1300057"/>
          </a:xfrm>
          <a:prstGeom prst="rect">
            <a:avLst/>
          </a:prstGeom>
          <a:noFill/>
          <a:extLst>
            <a:ext uri="{909E8E84-426E-40DD-AFC4-6F175D3DCCD1}">
              <a14:hiddenFill xmlns:a14="http://schemas.microsoft.com/office/drawing/2010/main">
                <a:solidFill>
                  <a:srgbClr val="FFFFFF"/>
                </a:solidFill>
              </a14:hiddenFill>
            </a:ext>
          </a:extLst>
        </p:spPr>
      </p:pic>
      <p:grpSp>
        <p:nvGrpSpPr>
          <p:cNvPr id="65" name="Group 64"/>
          <p:cNvGrpSpPr/>
          <p:nvPr/>
        </p:nvGrpSpPr>
        <p:grpSpPr>
          <a:xfrm>
            <a:off x="1723436" y="5492376"/>
            <a:ext cx="1060931" cy="1393008"/>
            <a:chOff x="5071716" y="176856"/>
            <a:chExt cx="1060931" cy="1393008"/>
          </a:xfrm>
        </p:grpSpPr>
        <p:pic>
          <p:nvPicPr>
            <p:cNvPr id="66" name="Picture 31" descr="jacky"/>
            <p:cNvPicPr>
              <a:picLocks noChangeAspect="1" noChangeArrowheads="1"/>
            </p:cNvPicPr>
            <p:nvPr/>
          </p:nvPicPr>
          <p:blipFill>
            <a:blip r:embed="rId6"/>
            <a:srcRect/>
            <a:stretch>
              <a:fillRect/>
            </a:stretch>
          </p:blipFill>
          <p:spPr bwMode="auto">
            <a:xfrm>
              <a:off x="5095183" y="176856"/>
              <a:ext cx="984646" cy="1121362"/>
            </a:xfrm>
            <a:prstGeom prst="rect">
              <a:avLst/>
            </a:prstGeom>
            <a:noFill/>
            <a:ln w="9525">
              <a:noFill/>
              <a:miter lim="800000"/>
              <a:headEnd/>
              <a:tailEnd/>
            </a:ln>
          </p:spPr>
        </p:pic>
        <p:sp>
          <p:nvSpPr>
            <p:cNvPr id="67" name="Text Box 35"/>
            <p:cNvSpPr txBox="1">
              <a:spLocks noChangeArrowheads="1"/>
            </p:cNvSpPr>
            <p:nvPr/>
          </p:nvSpPr>
          <p:spPr bwMode="auto">
            <a:xfrm>
              <a:off x="5071716" y="1262087"/>
              <a:ext cx="1060931" cy="307777"/>
            </a:xfrm>
            <a:prstGeom prst="rect">
              <a:avLst/>
            </a:prstGeom>
            <a:solidFill>
              <a:schemeClr val="bg1"/>
            </a:solidFill>
            <a:ln w="9525">
              <a:noFill/>
              <a:miter lim="800000"/>
              <a:headEnd/>
              <a:tailEnd/>
            </a:ln>
          </p:spPr>
          <p:txBody>
            <a:bodyPr wrap="none">
              <a:spAutoFit/>
            </a:bodyPr>
            <a:lstStyle/>
            <a:p>
              <a:pPr defTabSz="914400"/>
              <a:r>
                <a:rPr lang="en-GB" sz="1400" i="1" dirty="0">
                  <a:latin typeface="Corbel" panose="020B0503020204020204" pitchFamily="34" charset="0"/>
                </a:rPr>
                <a:t>Jacky </a:t>
              </a:r>
              <a:r>
                <a:rPr lang="en-GB" sz="1400" i="1" dirty="0" err="1">
                  <a:latin typeface="Corbel" panose="020B0503020204020204" pitchFamily="34" charset="0"/>
                </a:rPr>
                <a:t>Snoep</a:t>
              </a:r>
              <a:endParaRPr lang="en-GB" sz="1400" i="1" dirty="0">
                <a:latin typeface="Corbel" panose="020B0503020204020204" pitchFamily="34" charset="0"/>
              </a:endParaRPr>
            </a:p>
          </p:txBody>
        </p:sp>
      </p:grpSp>
      <p:sp>
        <p:nvSpPr>
          <p:cNvPr id="68" name="Text Box 35"/>
          <p:cNvSpPr txBox="1">
            <a:spLocks noChangeArrowheads="1"/>
          </p:cNvSpPr>
          <p:nvPr/>
        </p:nvSpPr>
        <p:spPr bwMode="auto">
          <a:xfrm>
            <a:off x="2987824" y="6577607"/>
            <a:ext cx="1523046" cy="307777"/>
          </a:xfrm>
          <a:prstGeom prst="rect">
            <a:avLst/>
          </a:prstGeom>
          <a:solidFill>
            <a:schemeClr val="bg1"/>
          </a:solidFill>
          <a:ln w="9525">
            <a:noFill/>
            <a:miter lim="800000"/>
            <a:headEnd/>
            <a:tailEnd/>
          </a:ln>
        </p:spPr>
        <p:txBody>
          <a:bodyPr wrap="none">
            <a:spAutoFit/>
          </a:bodyPr>
          <a:lstStyle/>
          <a:p>
            <a:r>
              <a:rPr lang="en-GB" sz="1400" i="1" dirty="0">
                <a:latin typeface="Corbel" panose="020B0503020204020204" pitchFamily="34" charset="0"/>
              </a:rPr>
              <a:t>Dawie van Niekerk</a:t>
            </a:r>
          </a:p>
        </p:txBody>
      </p:sp>
      <p:pic>
        <p:nvPicPr>
          <p:cNvPr id="69" name="Picture 7" descr="uslogo1"/>
          <p:cNvPicPr>
            <a:picLocks noChangeAspect="1" noChangeArrowheads="1"/>
          </p:cNvPicPr>
          <p:nvPr/>
        </p:nvPicPr>
        <p:blipFill>
          <a:blip r:embed="rId25">
            <a:extLst>
              <a:ext uri="{28A0092B-C50C-407E-A947-70E740481C1C}">
                <a14:useLocalDpi xmlns:a14="http://schemas.microsoft.com/office/drawing/2010/main" val="0"/>
              </a:ext>
            </a:extLst>
          </a:blip>
          <a:srcRect r="84401" b="6442"/>
          <a:stretch>
            <a:fillRect/>
          </a:stretch>
        </p:blipFill>
        <p:spPr bwMode="auto">
          <a:xfrm>
            <a:off x="296358" y="5617366"/>
            <a:ext cx="1043922" cy="9602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0" name="Picture 2" descr="http://synbiochem.co.uk/wp-content/uploads/SYNBIOCHEM_Manchester_Synthetic_Biology_Research_Centre_logo1.png"/>
          <p:cNvPicPr>
            <a:picLocks noChangeAspect="1" noChangeArrowheads="1"/>
          </p:cNvPicPr>
          <p:nvPr/>
        </p:nvPicPr>
        <p:blipFill>
          <a:blip r:embed="rId26" cstate="print">
            <a:extLst>
              <a:ext uri="{28A0092B-C50C-407E-A947-70E740481C1C}">
                <a14:useLocalDpi xmlns:a14="http://schemas.microsoft.com/office/drawing/2010/main" val="0"/>
              </a:ext>
            </a:extLst>
          </a:blip>
          <a:srcRect/>
          <a:stretch>
            <a:fillRect/>
          </a:stretch>
        </p:blipFill>
        <p:spPr bwMode="auto">
          <a:xfrm>
            <a:off x="7885585" y="44624"/>
            <a:ext cx="1150911" cy="378063"/>
          </a:xfrm>
          <a:prstGeom prst="rect">
            <a:avLst/>
          </a:prstGeom>
          <a:solidFill>
            <a:schemeClr val="bg1"/>
          </a:solidFill>
        </p:spPr>
      </p:pic>
      <p:pic>
        <p:nvPicPr>
          <p:cNvPr id="25603" name="Picture 3"/>
          <p:cNvPicPr>
            <a:picLocks noChangeAspect="1" noChangeArrowheads="1"/>
          </p:cNvPicPr>
          <p:nvPr/>
        </p:nvPicPr>
        <p:blipFill>
          <a:blip r:embed="rId27">
            <a:extLst>
              <a:ext uri="{28A0092B-C50C-407E-A947-70E740481C1C}">
                <a14:useLocalDpi xmlns:a14="http://schemas.microsoft.com/office/drawing/2010/main" val="0"/>
              </a:ext>
            </a:extLst>
          </a:blip>
          <a:srcRect/>
          <a:stretch>
            <a:fillRect/>
          </a:stretch>
        </p:blipFill>
        <p:spPr bwMode="auto">
          <a:xfrm>
            <a:off x="8015797" y="2564904"/>
            <a:ext cx="1006475" cy="10112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74" name="Rectangle 73"/>
          <p:cNvSpPr/>
          <p:nvPr/>
        </p:nvSpPr>
        <p:spPr>
          <a:xfrm>
            <a:off x="7954392" y="3576141"/>
            <a:ext cx="1802184" cy="307777"/>
          </a:xfrm>
          <a:prstGeom prst="rect">
            <a:avLst/>
          </a:prstGeom>
        </p:spPr>
        <p:txBody>
          <a:bodyPr wrap="square">
            <a:spAutoFit/>
          </a:bodyPr>
          <a:lstStyle/>
          <a:p>
            <a:r>
              <a:rPr lang="en-GB" sz="1400" i="1" dirty="0" smtClean="0">
                <a:latin typeface="Corbel" panose="020B0503020204020204" pitchFamily="34" charset="0"/>
              </a:rPr>
              <a:t>Andrew Millar</a:t>
            </a:r>
            <a:endParaRPr lang="en-GB" sz="1400" i="1" dirty="0">
              <a:latin typeface="Corbel" panose="020B0503020204020204" pitchFamily="34" charset="0"/>
            </a:endParaRPr>
          </a:p>
        </p:txBody>
      </p:sp>
      <p:pic>
        <p:nvPicPr>
          <p:cNvPr id="76" name="Picture 2"/>
          <p:cNvPicPr>
            <a:picLocks noChangeAspect="1" noChangeArrowheads="1"/>
          </p:cNvPicPr>
          <p:nvPr/>
        </p:nvPicPr>
        <p:blipFill rotWithShape="1">
          <a:blip r:embed="rId28" cstate="print">
            <a:extLst>
              <a:ext uri="{28A0092B-C50C-407E-A947-70E740481C1C}">
                <a14:useLocalDpi xmlns:a14="http://schemas.microsoft.com/office/drawing/2010/main" val="0"/>
              </a:ext>
            </a:extLst>
          </a:blip>
          <a:srcRect r="71522" b="9205"/>
          <a:stretch/>
        </p:blipFill>
        <p:spPr bwMode="auto">
          <a:xfrm>
            <a:off x="7668344" y="1628800"/>
            <a:ext cx="1441175" cy="79898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77" name="Picture 2" descr="Image result for Martin Golebiewski"/>
          <p:cNvPicPr>
            <a:picLocks noChangeAspect="1" noChangeArrowheads="1"/>
          </p:cNvPicPr>
          <p:nvPr/>
        </p:nvPicPr>
        <p:blipFill>
          <a:blip r:embed="rId29">
            <a:extLst>
              <a:ext uri="{28A0092B-C50C-407E-A947-70E740481C1C}">
                <a14:useLocalDpi xmlns:a14="http://schemas.microsoft.com/office/drawing/2010/main" val="0"/>
              </a:ext>
            </a:extLst>
          </a:blip>
          <a:srcRect/>
          <a:stretch>
            <a:fillRect/>
          </a:stretch>
        </p:blipFill>
        <p:spPr bwMode="auto">
          <a:xfrm>
            <a:off x="5246143" y="1757296"/>
            <a:ext cx="976558" cy="976559"/>
          </a:xfrm>
          <a:prstGeom prst="rect">
            <a:avLst/>
          </a:prstGeom>
          <a:noFill/>
          <a:extLst>
            <a:ext uri="{909E8E84-426E-40DD-AFC4-6F175D3DCCD1}">
              <a14:hiddenFill xmlns:a14="http://schemas.microsoft.com/office/drawing/2010/main">
                <a:solidFill>
                  <a:srgbClr val="FFFFFF"/>
                </a:solidFill>
              </a14:hiddenFill>
            </a:ext>
          </a:extLst>
        </p:spPr>
      </p:pic>
      <p:sp>
        <p:nvSpPr>
          <p:cNvPr id="78" name="TextBox 77"/>
          <p:cNvSpPr txBox="1"/>
          <p:nvPr/>
        </p:nvSpPr>
        <p:spPr>
          <a:xfrm rot="21170111">
            <a:off x="5300576" y="2687294"/>
            <a:ext cx="825226" cy="276999"/>
          </a:xfrm>
          <a:prstGeom prst="rect">
            <a:avLst/>
          </a:prstGeom>
          <a:solidFill>
            <a:schemeClr val="bg1"/>
          </a:solidFill>
        </p:spPr>
        <p:txBody>
          <a:bodyPr wrap="none" rtlCol="0">
            <a:spAutoFit/>
          </a:bodyPr>
          <a:lstStyle/>
          <a:p>
            <a:r>
              <a:rPr lang="en-GB" sz="1200" i="1" dirty="0" smtClean="0">
                <a:latin typeface="Corbel" panose="020B0503020204020204" pitchFamily="34" charset="0"/>
              </a:rPr>
              <a:t>Standards</a:t>
            </a:r>
            <a:endParaRPr lang="en-GB" sz="1200" i="1" dirty="0">
              <a:latin typeface="Corbel" panose="020B0503020204020204" pitchFamily="34" charset="0"/>
            </a:endParaRPr>
          </a:p>
        </p:txBody>
      </p:sp>
      <p:pic>
        <p:nvPicPr>
          <p:cNvPr id="79" name="Picture 2"/>
          <p:cNvPicPr>
            <a:picLocks noChangeAspect="1" noChangeArrowheads="1"/>
          </p:cNvPicPr>
          <p:nvPr/>
        </p:nvPicPr>
        <p:blipFill>
          <a:blip r:embed="rId30">
            <a:extLst>
              <a:ext uri="{28A0092B-C50C-407E-A947-70E740481C1C}">
                <a14:useLocalDpi xmlns:a14="http://schemas.microsoft.com/office/drawing/2010/main" val="0"/>
              </a:ext>
            </a:extLst>
          </a:blip>
          <a:srcRect/>
          <a:stretch>
            <a:fillRect/>
          </a:stretch>
        </p:blipFill>
        <p:spPr bwMode="auto">
          <a:xfrm>
            <a:off x="7910032" y="3861048"/>
            <a:ext cx="1187140" cy="59882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80" name="Text Box 30"/>
          <p:cNvSpPr txBox="1">
            <a:spLocks noChangeArrowheads="1"/>
          </p:cNvSpPr>
          <p:nvPr/>
        </p:nvSpPr>
        <p:spPr bwMode="auto">
          <a:xfrm>
            <a:off x="5209194" y="3068960"/>
            <a:ext cx="1610441" cy="307777"/>
          </a:xfrm>
          <a:prstGeom prst="rect">
            <a:avLst/>
          </a:prstGeom>
          <a:solidFill>
            <a:schemeClr val="bg1"/>
          </a:solidFill>
          <a:ln w="9525">
            <a:noFill/>
            <a:miter lim="800000"/>
            <a:headEnd/>
            <a:tailEnd/>
          </a:ln>
        </p:spPr>
        <p:txBody>
          <a:bodyPr wrap="none">
            <a:spAutoFit/>
          </a:bodyPr>
          <a:lstStyle/>
          <a:p>
            <a:r>
              <a:rPr lang="en-US" sz="1400" dirty="0"/>
              <a:t>Martin Golebiewski</a:t>
            </a:r>
            <a:endParaRPr lang="en-GB" sz="1400" dirty="0"/>
          </a:p>
        </p:txBody>
      </p:sp>
      <p:grpSp>
        <p:nvGrpSpPr>
          <p:cNvPr id="22" name="Group 21"/>
          <p:cNvGrpSpPr/>
          <p:nvPr/>
        </p:nvGrpSpPr>
        <p:grpSpPr>
          <a:xfrm>
            <a:off x="6490383" y="1821301"/>
            <a:ext cx="969646" cy="1292510"/>
            <a:chOff x="10790468" y="2060848"/>
            <a:chExt cx="1221790" cy="1634155"/>
          </a:xfrm>
        </p:grpSpPr>
        <p:pic>
          <p:nvPicPr>
            <p:cNvPr id="82" name="Picture 7"/>
            <p:cNvPicPr>
              <a:picLocks noChangeAspect="1"/>
            </p:cNvPicPr>
            <p:nvPr/>
          </p:nvPicPr>
          <p:blipFill>
            <a:blip r:embed="rId31"/>
            <a:srcRect/>
            <a:stretch>
              <a:fillRect/>
            </a:stretch>
          </p:blipFill>
          <p:spPr bwMode="auto">
            <a:xfrm>
              <a:off x="10790468" y="2060848"/>
              <a:ext cx="581025" cy="831850"/>
            </a:xfrm>
            <a:prstGeom prst="rect">
              <a:avLst/>
            </a:prstGeom>
            <a:noFill/>
            <a:ln w="9525" algn="ctr">
              <a:noFill/>
              <a:miter lim="800000"/>
              <a:headEnd/>
              <a:tailEnd/>
            </a:ln>
          </p:spPr>
        </p:pic>
        <p:pic>
          <p:nvPicPr>
            <p:cNvPr id="84" name="Bild 3"/>
            <p:cNvPicPr>
              <a:picLocks noChangeAspect="1"/>
            </p:cNvPicPr>
            <p:nvPr/>
          </p:nvPicPr>
          <p:blipFill>
            <a:blip r:embed="rId32"/>
            <a:srcRect/>
            <a:stretch>
              <a:fillRect/>
            </a:stretch>
          </p:blipFill>
          <p:spPr bwMode="auto">
            <a:xfrm>
              <a:off x="11275863" y="2262325"/>
              <a:ext cx="693738" cy="892175"/>
            </a:xfrm>
            <a:prstGeom prst="rect">
              <a:avLst/>
            </a:prstGeom>
            <a:noFill/>
            <a:ln w="9525">
              <a:noFill/>
              <a:miter lim="800000"/>
              <a:headEnd/>
              <a:tailEnd/>
            </a:ln>
          </p:spPr>
        </p:pic>
        <p:pic>
          <p:nvPicPr>
            <p:cNvPr id="85" name="Bild 4"/>
            <p:cNvPicPr>
              <a:picLocks noChangeAspect="1"/>
            </p:cNvPicPr>
            <p:nvPr/>
          </p:nvPicPr>
          <p:blipFill>
            <a:blip r:embed="rId33"/>
            <a:srcRect l="17572" r="21614"/>
            <a:stretch>
              <a:fillRect/>
            </a:stretch>
          </p:blipFill>
          <p:spPr bwMode="auto">
            <a:xfrm>
              <a:off x="11520133" y="2945703"/>
              <a:ext cx="492125" cy="749300"/>
            </a:xfrm>
            <a:prstGeom prst="rect">
              <a:avLst/>
            </a:prstGeom>
            <a:noFill/>
            <a:ln w="9525">
              <a:noFill/>
              <a:miter lim="800000"/>
              <a:headEnd/>
              <a:tailEnd/>
            </a:ln>
          </p:spPr>
        </p:pic>
        <p:pic>
          <p:nvPicPr>
            <p:cNvPr id="86" name="Bild 2"/>
            <p:cNvPicPr>
              <a:picLocks noChangeAspect="1"/>
            </p:cNvPicPr>
            <p:nvPr/>
          </p:nvPicPr>
          <p:blipFill>
            <a:blip r:embed="rId34"/>
            <a:srcRect/>
            <a:stretch>
              <a:fillRect/>
            </a:stretch>
          </p:blipFill>
          <p:spPr bwMode="auto">
            <a:xfrm>
              <a:off x="10869463" y="2817722"/>
              <a:ext cx="576263" cy="803275"/>
            </a:xfrm>
            <a:prstGeom prst="rect">
              <a:avLst/>
            </a:prstGeom>
            <a:noFill/>
            <a:ln w="9525">
              <a:noFill/>
              <a:miter lim="800000"/>
              <a:headEnd/>
              <a:tailEnd/>
            </a:ln>
          </p:spPr>
        </p:pic>
      </p:grpSp>
      <p:pic>
        <p:nvPicPr>
          <p:cNvPr id="41986" name="Picture 2"/>
          <p:cNvPicPr>
            <a:picLocks noChangeAspect="1" noChangeArrowheads="1"/>
          </p:cNvPicPr>
          <p:nvPr/>
        </p:nvPicPr>
        <p:blipFill>
          <a:blip r:embed="rId35">
            <a:extLst>
              <a:ext uri="{28A0092B-C50C-407E-A947-70E740481C1C}">
                <a14:useLocalDpi xmlns:a14="http://schemas.microsoft.com/office/drawing/2010/main" val="0"/>
              </a:ext>
            </a:extLst>
          </a:blip>
          <a:srcRect/>
          <a:stretch>
            <a:fillRect/>
          </a:stretch>
        </p:blipFill>
        <p:spPr bwMode="auto">
          <a:xfrm>
            <a:off x="7910032" y="5802102"/>
            <a:ext cx="878240" cy="87824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75" name="Text Box 28"/>
          <p:cNvSpPr txBox="1">
            <a:spLocks noChangeArrowheads="1"/>
          </p:cNvSpPr>
          <p:nvPr/>
        </p:nvSpPr>
        <p:spPr bwMode="auto">
          <a:xfrm>
            <a:off x="7668344" y="6525344"/>
            <a:ext cx="1647310" cy="307777"/>
          </a:xfrm>
          <a:prstGeom prst="rect">
            <a:avLst/>
          </a:prstGeom>
          <a:solidFill>
            <a:schemeClr val="bg1"/>
          </a:solidFill>
          <a:ln w="9525">
            <a:noFill/>
            <a:miter lim="800000"/>
            <a:headEnd/>
            <a:tailEnd/>
          </a:ln>
        </p:spPr>
        <p:txBody>
          <a:bodyPr wrap="none">
            <a:spAutoFit/>
          </a:bodyPr>
          <a:lstStyle/>
          <a:p>
            <a:r>
              <a:rPr lang="en-GB" sz="1400" i="1" dirty="0" smtClean="0">
                <a:latin typeface="Corbel" panose="020B0503020204020204" pitchFamily="34" charset="0"/>
              </a:rPr>
              <a:t>Dagmar Waltemath </a:t>
            </a:r>
            <a:endParaRPr lang="en-GB" sz="1400" i="1" dirty="0">
              <a:latin typeface="Corbel" panose="020B0503020204020204" pitchFamily="34" charset="0"/>
            </a:endParaRPr>
          </a:p>
        </p:txBody>
      </p:sp>
      <p:pic>
        <p:nvPicPr>
          <p:cNvPr id="41988" name="Picture 4" descr="SBI Rostock"/>
          <p:cNvPicPr>
            <a:picLocks noChangeAspect="1" noChangeArrowheads="1"/>
          </p:cNvPicPr>
          <p:nvPr/>
        </p:nvPicPr>
        <p:blipFill>
          <a:blip r:embed="rId36">
            <a:extLst>
              <a:ext uri="{28A0092B-C50C-407E-A947-70E740481C1C}">
                <a14:useLocalDpi xmlns:a14="http://schemas.microsoft.com/office/drawing/2010/main" val="0"/>
              </a:ext>
            </a:extLst>
          </a:blip>
          <a:srcRect/>
          <a:stretch>
            <a:fillRect/>
          </a:stretch>
        </p:blipFill>
        <p:spPr bwMode="auto">
          <a:xfrm>
            <a:off x="6084407" y="5917073"/>
            <a:ext cx="1771650" cy="609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2958605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526646" y="269776"/>
            <a:ext cx="8229600" cy="1143000"/>
          </a:xfrm>
        </p:spPr>
        <p:txBody>
          <a:bodyPr/>
          <a:lstStyle/>
          <a:p>
            <a:r>
              <a:rPr lang="en-GB" dirty="0" smtClean="0"/>
              <a:t>Funders</a:t>
            </a:r>
            <a:endParaRPr lang="en-GB" dirty="0"/>
          </a:p>
        </p:txBody>
      </p:sp>
      <p:pic>
        <p:nvPicPr>
          <p:cNvPr id="6" name="Picture 17" descr="http://www.systemsx.ch/fileadmin/templates/images/logo-systemsx.png"/>
          <p:cNvPicPr>
            <a:picLocks noChangeAspect="1" noChangeArrowheads="1"/>
          </p:cNvPicPr>
          <p:nvPr/>
        </p:nvPicPr>
        <p:blipFill>
          <a:blip r:embed="rId3"/>
          <a:srcRect/>
          <a:stretch>
            <a:fillRect/>
          </a:stretch>
        </p:blipFill>
        <p:spPr bwMode="auto">
          <a:xfrm>
            <a:off x="415852" y="4077072"/>
            <a:ext cx="1964779" cy="833450"/>
          </a:xfrm>
          <a:prstGeom prst="rect">
            <a:avLst/>
          </a:prstGeom>
          <a:noFill/>
          <a:ln w="9525">
            <a:noFill/>
            <a:miter lim="800000"/>
            <a:headEnd/>
            <a:tailEnd/>
          </a:ln>
        </p:spPr>
      </p:pic>
      <p:pic>
        <p:nvPicPr>
          <p:cNvPr id="7" name="Picture 4" descr="coord_bmbf"/>
          <p:cNvPicPr>
            <a:picLocks noChangeAspect="1" noChangeArrowheads="1"/>
          </p:cNvPicPr>
          <p:nvPr/>
        </p:nvPicPr>
        <p:blipFill>
          <a:blip r:embed="rId4"/>
          <a:srcRect/>
          <a:stretch>
            <a:fillRect/>
          </a:stretch>
        </p:blipFill>
        <p:spPr bwMode="auto">
          <a:xfrm>
            <a:off x="323528" y="2636912"/>
            <a:ext cx="1786163" cy="1067292"/>
          </a:xfrm>
          <a:prstGeom prst="rect">
            <a:avLst/>
          </a:prstGeom>
          <a:noFill/>
          <a:ln w="9525">
            <a:noFill/>
            <a:miter lim="800000"/>
            <a:headEnd/>
            <a:tailEnd/>
          </a:ln>
        </p:spPr>
      </p:pic>
      <p:pic>
        <p:nvPicPr>
          <p:cNvPr id="8" name="Picture 10" descr="new_bbsrc_colour"/>
          <p:cNvPicPr>
            <a:picLocks noChangeAspect="1" noChangeArrowheads="1"/>
          </p:cNvPicPr>
          <p:nvPr/>
        </p:nvPicPr>
        <p:blipFill>
          <a:blip r:embed="rId5"/>
          <a:srcRect/>
          <a:stretch>
            <a:fillRect/>
          </a:stretch>
        </p:blipFill>
        <p:spPr bwMode="auto">
          <a:xfrm>
            <a:off x="251520" y="1615953"/>
            <a:ext cx="2009219" cy="668576"/>
          </a:xfrm>
          <a:prstGeom prst="rect">
            <a:avLst/>
          </a:prstGeom>
          <a:noFill/>
          <a:ln w="9525">
            <a:noFill/>
            <a:miter lim="800000"/>
            <a:headEnd/>
            <a:tailEnd/>
          </a:ln>
        </p:spPr>
      </p:pic>
      <p:pic>
        <p:nvPicPr>
          <p:cNvPr id="9" name="Picture 2"/>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67365" y="5517232"/>
            <a:ext cx="1577528" cy="87524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0" name="TextBox 9"/>
          <p:cNvSpPr txBox="1"/>
          <p:nvPr/>
        </p:nvSpPr>
        <p:spPr>
          <a:xfrm>
            <a:off x="3347864" y="1950241"/>
            <a:ext cx="2637260" cy="523220"/>
          </a:xfrm>
          <a:prstGeom prst="rect">
            <a:avLst/>
          </a:prstGeom>
          <a:noFill/>
        </p:spPr>
        <p:txBody>
          <a:bodyPr wrap="none" rtlCol="0">
            <a:spAutoFit/>
          </a:bodyPr>
          <a:lstStyle/>
          <a:p>
            <a:r>
              <a:rPr lang="en-GB" sz="2800" dirty="0" smtClean="0">
                <a:latin typeface="Corbel" panose="020B0503020204020204" pitchFamily="34" charset="0"/>
              </a:rPr>
              <a:t>Gabriella </a:t>
            </a:r>
            <a:r>
              <a:rPr lang="en-GB" sz="2800" dirty="0" err="1" smtClean="0">
                <a:latin typeface="Corbel" panose="020B0503020204020204" pitchFamily="34" charset="0"/>
              </a:rPr>
              <a:t>Pastori</a:t>
            </a:r>
            <a:endParaRPr lang="en-GB" sz="2800" dirty="0">
              <a:latin typeface="Corbel" panose="020B0503020204020204" pitchFamily="34" charset="0"/>
            </a:endParaRPr>
          </a:p>
        </p:txBody>
      </p:sp>
      <p:sp>
        <p:nvSpPr>
          <p:cNvPr id="11" name="TextBox 10"/>
          <p:cNvSpPr txBox="1"/>
          <p:nvPr/>
        </p:nvSpPr>
        <p:spPr>
          <a:xfrm>
            <a:off x="6585947" y="1969676"/>
            <a:ext cx="2018501" cy="523220"/>
          </a:xfrm>
          <a:prstGeom prst="rect">
            <a:avLst/>
          </a:prstGeom>
          <a:noFill/>
        </p:spPr>
        <p:txBody>
          <a:bodyPr wrap="none" rtlCol="0">
            <a:spAutoFit/>
          </a:bodyPr>
          <a:lstStyle/>
          <a:p>
            <a:r>
              <a:rPr lang="en-GB" sz="2800" dirty="0" smtClean="0">
                <a:latin typeface="Corbel" panose="020B0503020204020204" pitchFamily="34" charset="0"/>
              </a:rPr>
              <a:t>Adrian Pugh</a:t>
            </a:r>
            <a:endParaRPr lang="en-GB" sz="2800" dirty="0">
              <a:latin typeface="Corbel" panose="020B0503020204020204" pitchFamily="34" charset="0"/>
            </a:endParaRPr>
          </a:p>
        </p:txBody>
      </p:sp>
      <p:sp>
        <p:nvSpPr>
          <p:cNvPr id="12" name="TextBox 11"/>
          <p:cNvSpPr txBox="1"/>
          <p:nvPr/>
        </p:nvSpPr>
        <p:spPr>
          <a:xfrm>
            <a:off x="3347864" y="6218148"/>
            <a:ext cx="3255378" cy="523220"/>
          </a:xfrm>
          <a:prstGeom prst="rect">
            <a:avLst/>
          </a:prstGeom>
          <a:noFill/>
        </p:spPr>
        <p:txBody>
          <a:bodyPr wrap="none" rtlCol="0">
            <a:spAutoFit/>
          </a:bodyPr>
          <a:lstStyle/>
          <a:p>
            <a:r>
              <a:rPr lang="en-GB" sz="2800" dirty="0" smtClean="0"/>
              <a:t>Daniel </a:t>
            </a:r>
            <a:r>
              <a:rPr lang="en-GB" sz="2800" dirty="0" err="1"/>
              <a:t>V</a:t>
            </a:r>
            <a:r>
              <a:rPr lang="en-GB" sz="2800" dirty="0" err="1" smtClean="0"/>
              <a:t>ondermuehll</a:t>
            </a:r>
            <a:endParaRPr lang="en-GB" sz="2800" dirty="0">
              <a:latin typeface="Corbel" panose="020B0503020204020204" pitchFamily="34" charset="0"/>
            </a:endParaRPr>
          </a:p>
        </p:txBody>
      </p:sp>
      <p:sp>
        <p:nvSpPr>
          <p:cNvPr id="13" name="Rectangle 12"/>
          <p:cNvSpPr/>
          <p:nvPr/>
        </p:nvSpPr>
        <p:spPr>
          <a:xfrm>
            <a:off x="3347864" y="3985900"/>
            <a:ext cx="2724400" cy="523220"/>
          </a:xfrm>
          <a:prstGeom prst="rect">
            <a:avLst/>
          </a:prstGeom>
        </p:spPr>
        <p:txBody>
          <a:bodyPr wrap="none">
            <a:spAutoFit/>
          </a:bodyPr>
          <a:lstStyle/>
          <a:p>
            <a:r>
              <a:rPr lang="en-GB" sz="2800" dirty="0" smtClean="0">
                <a:latin typeface="Corbel" panose="020B0503020204020204" pitchFamily="34" charset="0"/>
              </a:rPr>
              <a:t>Christian </a:t>
            </a:r>
            <a:r>
              <a:rPr lang="en-GB" sz="2800" dirty="0" err="1" smtClean="0">
                <a:latin typeface="Corbel" panose="020B0503020204020204" pitchFamily="34" charset="0"/>
              </a:rPr>
              <a:t>Ruckert</a:t>
            </a:r>
            <a:endParaRPr lang="en-GB" sz="2800" dirty="0">
              <a:latin typeface="Corbel" panose="020B0503020204020204" pitchFamily="34" charset="0"/>
            </a:endParaRPr>
          </a:p>
        </p:txBody>
      </p:sp>
      <p:sp>
        <p:nvSpPr>
          <p:cNvPr id="14" name="Rectangle 13"/>
          <p:cNvSpPr/>
          <p:nvPr/>
        </p:nvSpPr>
        <p:spPr>
          <a:xfrm>
            <a:off x="6520482" y="3985900"/>
            <a:ext cx="2227982" cy="523220"/>
          </a:xfrm>
          <a:prstGeom prst="rect">
            <a:avLst/>
          </a:prstGeom>
        </p:spPr>
        <p:txBody>
          <a:bodyPr wrap="none">
            <a:spAutoFit/>
          </a:bodyPr>
          <a:lstStyle/>
          <a:p>
            <a:r>
              <a:rPr lang="en-GB" sz="2800" dirty="0" smtClean="0">
                <a:latin typeface="Corbel" panose="020B0503020204020204" pitchFamily="34" charset="0"/>
              </a:rPr>
              <a:t>Petra Schulte </a:t>
            </a:r>
            <a:endParaRPr lang="en-GB" sz="2800" dirty="0">
              <a:latin typeface="Corbel" panose="020B0503020204020204" pitchFamily="34" charset="0"/>
            </a:endParaRPr>
          </a:p>
        </p:txBody>
      </p:sp>
      <p:pic>
        <p:nvPicPr>
          <p:cNvPr id="38914" name="Picture 2"/>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779912" y="475126"/>
            <a:ext cx="1475115" cy="147511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8916" name="Picture 4" descr="Resultado de imagen de Adrian Pugh"/>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795601" y="416514"/>
            <a:ext cx="1533727" cy="1533727"/>
          </a:xfrm>
          <a:prstGeom prst="rect">
            <a:avLst/>
          </a:prstGeom>
          <a:noFill/>
          <a:extLst>
            <a:ext uri="{909E8E84-426E-40DD-AFC4-6F175D3DCCD1}">
              <a14:hiddenFill xmlns:a14="http://schemas.microsoft.com/office/drawing/2010/main">
                <a:solidFill>
                  <a:srgbClr val="FFFFFF"/>
                </a:solidFill>
              </a14:hiddenFill>
            </a:ext>
          </a:extLst>
        </p:spPr>
      </p:pic>
      <p:pic>
        <p:nvPicPr>
          <p:cNvPr id="38918" name="Picture 6" descr="Logo PtJ"/>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2015095" y="2942204"/>
            <a:ext cx="1190625" cy="762000"/>
          </a:xfrm>
          <a:prstGeom prst="rect">
            <a:avLst/>
          </a:prstGeom>
          <a:noFill/>
          <a:extLst>
            <a:ext uri="{909E8E84-426E-40DD-AFC4-6F175D3DCCD1}">
              <a14:hiddenFill xmlns:a14="http://schemas.microsoft.com/office/drawing/2010/main">
                <a:solidFill>
                  <a:srgbClr val="FFFFFF"/>
                </a:solidFill>
              </a14:hiddenFill>
            </a:ext>
          </a:extLst>
        </p:spPr>
      </p:pic>
      <p:pic>
        <p:nvPicPr>
          <p:cNvPr id="38920" name="Picture 8" descr="Resultado de imagen de Christian Ruckert ptj"/>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3945969" y="2512500"/>
            <a:ext cx="1309058" cy="1527235"/>
          </a:xfrm>
          <a:prstGeom prst="rect">
            <a:avLst/>
          </a:prstGeom>
          <a:noFill/>
          <a:extLst>
            <a:ext uri="{909E8E84-426E-40DD-AFC4-6F175D3DCCD1}">
              <a14:hiddenFill xmlns:a14="http://schemas.microsoft.com/office/drawing/2010/main">
                <a:solidFill>
                  <a:srgbClr val="FFFFFF"/>
                </a:solidFill>
              </a14:hiddenFill>
            </a:ext>
          </a:extLst>
        </p:spPr>
      </p:pic>
      <p:pic>
        <p:nvPicPr>
          <p:cNvPr id="38922" name="Picture 10"/>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6951848" y="2449884"/>
            <a:ext cx="1365250" cy="16271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8923" name="Picture 11"/>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3857625" y="4509120"/>
            <a:ext cx="1428750" cy="170497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409530710"/>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ubtitle 1"/>
          <p:cNvSpPr>
            <a:spLocks noGrp="1"/>
          </p:cNvSpPr>
          <p:nvPr>
            <p:ph type="subTitle" idx="1"/>
          </p:nvPr>
        </p:nvSpPr>
        <p:spPr/>
        <p:txBody>
          <a:bodyPr/>
          <a:lstStyle/>
          <a:p>
            <a:endParaRPr lang="en-GB"/>
          </a:p>
        </p:txBody>
      </p:sp>
      <p:sp>
        <p:nvSpPr>
          <p:cNvPr id="3" name="Title 2"/>
          <p:cNvSpPr>
            <a:spLocks noGrp="1"/>
          </p:cNvSpPr>
          <p:nvPr>
            <p:ph type="ctrTitle"/>
          </p:nvPr>
        </p:nvSpPr>
        <p:spPr/>
        <p:txBody>
          <a:bodyPr/>
          <a:lstStyle/>
          <a:p>
            <a:r>
              <a:rPr lang="en-GB" dirty="0" smtClean="0"/>
              <a:t>Bonus Slide</a:t>
            </a:r>
            <a:endParaRPr lang="en-GB" dirty="0"/>
          </a:p>
        </p:txBody>
      </p:sp>
    </p:spTree>
    <p:extLst>
      <p:ext uri="{BB962C8B-B14F-4D97-AF65-F5344CB8AC3E}">
        <p14:creationId xmlns:p14="http://schemas.microsoft.com/office/powerpoint/2010/main" val="4076903310"/>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35496" y="-99392"/>
            <a:ext cx="8229600" cy="1143000"/>
          </a:xfrm>
        </p:spPr>
        <p:txBody>
          <a:bodyPr>
            <a:normAutofit fontScale="90000"/>
          </a:bodyPr>
          <a:lstStyle/>
          <a:p>
            <a:r>
              <a:rPr lang="en-GB" dirty="0" smtClean="0"/>
              <a:t/>
            </a:r>
            <a:br>
              <a:rPr lang="en-GB" dirty="0" smtClean="0"/>
            </a:br>
            <a:r>
              <a:rPr lang="en-GB" dirty="0" smtClean="0"/>
              <a:t>FAIR Projects and Programmes</a:t>
            </a:r>
            <a:endParaRPr lang="en-GB" dirty="0"/>
          </a:p>
        </p:txBody>
      </p:sp>
      <p:sp>
        <p:nvSpPr>
          <p:cNvPr id="10" name="Content Placeholder 9"/>
          <p:cNvSpPr>
            <a:spLocks noGrp="1"/>
          </p:cNvSpPr>
          <p:nvPr>
            <p:ph idx="1"/>
          </p:nvPr>
        </p:nvSpPr>
        <p:spPr>
          <a:xfrm>
            <a:off x="3995936" y="1700808"/>
            <a:ext cx="4536504" cy="1138773"/>
          </a:xfrm>
          <a:prstGeom prst="rect">
            <a:avLst/>
          </a:prstGeom>
          <a:noFill/>
          <a:ln>
            <a:noFill/>
          </a:ln>
        </p:spPr>
        <p:txBody>
          <a:bodyPr wrap="square">
            <a:spAutoFit/>
          </a:bodyPr>
          <a:lstStyle/>
          <a:p>
            <a:pPr marL="0" indent="0">
              <a:buNone/>
            </a:pPr>
            <a:endParaRPr lang="de-DE" altLang="en-US" sz="2000" i="1" dirty="0" smtClean="0"/>
          </a:p>
          <a:p>
            <a:pPr marL="0" indent="0">
              <a:buNone/>
            </a:pPr>
            <a:endParaRPr lang="de-DE" altLang="en-US" sz="2000" i="1" dirty="0" smtClean="0"/>
          </a:p>
          <a:p>
            <a:pPr marL="0" indent="0">
              <a:buNone/>
            </a:pPr>
            <a:endParaRPr lang="de-DE" altLang="en-US" sz="2000" i="1" dirty="0"/>
          </a:p>
        </p:txBody>
      </p:sp>
      <p:sp>
        <p:nvSpPr>
          <p:cNvPr id="2" name="TextBox 1"/>
          <p:cNvSpPr txBox="1"/>
          <p:nvPr/>
        </p:nvSpPr>
        <p:spPr>
          <a:xfrm>
            <a:off x="186161" y="1660158"/>
            <a:ext cx="1281120" cy="461665"/>
          </a:xfrm>
          <a:prstGeom prst="rect">
            <a:avLst/>
          </a:prstGeom>
          <a:noFill/>
        </p:spPr>
        <p:txBody>
          <a:bodyPr wrap="none" rtlCol="0">
            <a:spAutoFit/>
          </a:bodyPr>
          <a:lstStyle/>
          <a:p>
            <a:r>
              <a:rPr lang="en-GB" sz="2400" dirty="0" smtClean="0">
                <a:latin typeface="Corbel" panose="020B0503020204020204" pitchFamily="34" charset="0"/>
              </a:rPr>
              <a:t>Findable</a:t>
            </a:r>
            <a:endParaRPr lang="en-GB" sz="2400" dirty="0">
              <a:latin typeface="Corbel" panose="020B0503020204020204" pitchFamily="34" charset="0"/>
            </a:endParaRPr>
          </a:p>
        </p:txBody>
      </p:sp>
      <p:sp>
        <p:nvSpPr>
          <p:cNvPr id="3" name="Rectangle 2"/>
          <p:cNvSpPr/>
          <p:nvPr/>
        </p:nvSpPr>
        <p:spPr>
          <a:xfrm>
            <a:off x="1695005" y="1628800"/>
            <a:ext cx="1724867" cy="1477328"/>
          </a:xfrm>
          <a:prstGeom prst="rect">
            <a:avLst/>
          </a:prstGeom>
        </p:spPr>
        <p:txBody>
          <a:bodyPr wrap="square">
            <a:spAutoFit/>
          </a:bodyPr>
          <a:lstStyle/>
          <a:p>
            <a:r>
              <a:rPr lang="de-DE" altLang="en-US" i="1" dirty="0">
                <a:latin typeface="Corbel" panose="020B0503020204020204" pitchFamily="34" charset="0"/>
              </a:rPr>
              <a:t>Exchange</a:t>
            </a:r>
            <a:r>
              <a:rPr lang="de-DE" altLang="en-US" dirty="0">
                <a:latin typeface="Corbel" panose="020B0503020204020204" pitchFamily="34" charset="0"/>
              </a:rPr>
              <a:t> &amp; </a:t>
            </a:r>
            <a:r>
              <a:rPr lang="de-DE" altLang="en-US" i="1" dirty="0">
                <a:latin typeface="Corbel" panose="020B0503020204020204" pitchFamily="34" charset="0"/>
              </a:rPr>
              <a:t>find</a:t>
            </a:r>
            <a:r>
              <a:rPr lang="de-DE" altLang="en-US" dirty="0">
                <a:latin typeface="Corbel" panose="020B0503020204020204" pitchFamily="34" charset="0"/>
              </a:rPr>
              <a:t> assets and people</a:t>
            </a:r>
          </a:p>
          <a:p>
            <a:r>
              <a:rPr lang="de-DE" altLang="en-US" dirty="0" smtClean="0">
                <a:latin typeface="Corbel" panose="020B0503020204020204" pitchFamily="34" charset="0"/>
              </a:rPr>
              <a:t>Citation</a:t>
            </a:r>
          </a:p>
          <a:p>
            <a:r>
              <a:rPr lang="de-DE" altLang="en-US" dirty="0">
                <a:latin typeface="Corbel" panose="020B0503020204020204" pitchFamily="34" charset="0"/>
              </a:rPr>
              <a:t>C</a:t>
            </a:r>
            <a:r>
              <a:rPr lang="de-DE" altLang="en-US" dirty="0" smtClean="0">
                <a:latin typeface="Corbel" panose="020B0503020204020204" pitchFamily="34" charset="0"/>
              </a:rPr>
              <a:t>redit</a:t>
            </a:r>
            <a:endParaRPr lang="de-DE" altLang="en-US" dirty="0">
              <a:latin typeface="Corbel" panose="020B0503020204020204" pitchFamily="34" charset="0"/>
            </a:endParaRPr>
          </a:p>
        </p:txBody>
      </p:sp>
      <p:sp>
        <p:nvSpPr>
          <p:cNvPr id="6" name="TextBox 5"/>
          <p:cNvSpPr txBox="1"/>
          <p:nvPr/>
        </p:nvSpPr>
        <p:spPr>
          <a:xfrm>
            <a:off x="4317363" y="1698603"/>
            <a:ext cx="1512273" cy="461665"/>
          </a:xfrm>
          <a:prstGeom prst="rect">
            <a:avLst/>
          </a:prstGeom>
          <a:noFill/>
        </p:spPr>
        <p:txBody>
          <a:bodyPr wrap="none" rtlCol="0">
            <a:spAutoFit/>
          </a:bodyPr>
          <a:lstStyle/>
          <a:p>
            <a:r>
              <a:rPr lang="en-GB" sz="2400" dirty="0" smtClean="0">
                <a:latin typeface="Corbel" panose="020B0503020204020204" pitchFamily="34" charset="0"/>
              </a:rPr>
              <a:t>Accessible</a:t>
            </a:r>
            <a:endParaRPr lang="en-GB" sz="2400" dirty="0">
              <a:latin typeface="Corbel" panose="020B0503020204020204" pitchFamily="34" charset="0"/>
            </a:endParaRPr>
          </a:p>
        </p:txBody>
      </p:sp>
      <p:sp>
        <p:nvSpPr>
          <p:cNvPr id="5" name="Rectangle 4"/>
          <p:cNvSpPr/>
          <p:nvPr/>
        </p:nvSpPr>
        <p:spPr>
          <a:xfrm>
            <a:off x="5796136" y="1556792"/>
            <a:ext cx="3059727" cy="1754326"/>
          </a:xfrm>
          <a:prstGeom prst="rect">
            <a:avLst/>
          </a:prstGeom>
        </p:spPr>
        <p:txBody>
          <a:bodyPr wrap="square">
            <a:spAutoFit/>
          </a:bodyPr>
          <a:lstStyle/>
          <a:p>
            <a:r>
              <a:rPr lang="de-DE" altLang="en-US" i="1" dirty="0">
                <a:latin typeface="Corbel" panose="020B0503020204020204" pitchFamily="34" charset="0"/>
              </a:rPr>
              <a:t>Share, disseminate</a:t>
            </a:r>
            <a:r>
              <a:rPr lang="de-DE" altLang="en-US" dirty="0">
                <a:latin typeface="Corbel" panose="020B0503020204020204" pitchFamily="34" charset="0"/>
              </a:rPr>
              <a:t> and </a:t>
            </a:r>
            <a:r>
              <a:rPr lang="de-DE" altLang="en-US" i="1" dirty="0">
                <a:latin typeface="Corbel" panose="020B0503020204020204" pitchFamily="34" charset="0"/>
              </a:rPr>
              <a:t>publish</a:t>
            </a:r>
            <a:r>
              <a:rPr lang="de-DE" altLang="en-US" dirty="0">
                <a:latin typeface="Corbel" panose="020B0503020204020204" pitchFamily="34" charset="0"/>
              </a:rPr>
              <a:t> assets </a:t>
            </a:r>
            <a:r>
              <a:rPr lang="de-DE" altLang="en-US" i="1" dirty="0">
                <a:latin typeface="Corbel" panose="020B0503020204020204" pitchFamily="34" charset="0"/>
              </a:rPr>
              <a:t>sensitively</a:t>
            </a:r>
          </a:p>
          <a:p>
            <a:r>
              <a:rPr lang="de-DE" altLang="en-US" i="1" dirty="0">
                <a:latin typeface="Corbel" panose="020B0503020204020204" pitchFamily="34" charset="0"/>
              </a:rPr>
              <a:t>Gateway </a:t>
            </a:r>
            <a:r>
              <a:rPr lang="de-DE" altLang="en-US" dirty="0">
                <a:latin typeface="Corbel" panose="020B0503020204020204" pitchFamily="34" charset="0"/>
              </a:rPr>
              <a:t>to third party tools, archives</a:t>
            </a:r>
          </a:p>
          <a:p>
            <a:r>
              <a:rPr lang="de-DE" altLang="en-US" i="1" dirty="0">
                <a:latin typeface="Corbel" panose="020B0503020204020204" pitchFamily="34" charset="0"/>
              </a:rPr>
              <a:t>Store </a:t>
            </a:r>
            <a:r>
              <a:rPr lang="de-DE" altLang="en-US" dirty="0">
                <a:latin typeface="Corbel" panose="020B0503020204020204" pitchFamily="34" charset="0"/>
              </a:rPr>
              <a:t>assets</a:t>
            </a:r>
          </a:p>
          <a:p>
            <a:r>
              <a:rPr lang="de-DE" altLang="en-US" i="1" dirty="0">
                <a:latin typeface="Corbel" panose="020B0503020204020204" pitchFamily="34" charset="0"/>
              </a:rPr>
              <a:t>Package</a:t>
            </a:r>
            <a:r>
              <a:rPr lang="de-DE" altLang="en-US" dirty="0">
                <a:latin typeface="Corbel" panose="020B0503020204020204" pitchFamily="34" charset="0"/>
              </a:rPr>
              <a:t> assets</a:t>
            </a:r>
          </a:p>
        </p:txBody>
      </p:sp>
      <p:sp>
        <p:nvSpPr>
          <p:cNvPr id="7" name="Rectangle 6"/>
          <p:cNvSpPr/>
          <p:nvPr/>
        </p:nvSpPr>
        <p:spPr>
          <a:xfrm>
            <a:off x="4102490" y="4987042"/>
            <a:ext cx="4357941" cy="1754326"/>
          </a:xfrm>
          <a:prstGeom prst="rect">
            <a:avLst/>
          </a:prstGeom>
        </p:spPr>
        <p:txBody>
          <a:bodyPr wrap="square">
            <a:spAutoFit/>
          </a:bodyPr>
          <a:lstStyle/>
          <a:p>
            <a:r>
              <a:rPr lang="de-DE" altLang="en-US" i="1" dirty="0">
                <a:latin typeface="Corbel" panose="020B0503020204020204" pitchFamily="34" charset="0"/>
              </a:rPr>
              <a:t>Track </a:t>
            </a:r>
            <a:r>
              <a:rPr lang="de-DE" altLang="en-US" dirty="0">
                <a:latin typeface="Corbel" panose="020B0503020204020204" pitchFamily="34" charset="0"/>
              </a:rPr>
              <a:t>collection of data and metadata</a:t>
            </a:r>
          </a:p>
          <a:p>
            <a:r>
              <a:rPr lang="de-DE" altLang="en-US" i="1" dirty="0">
                <a:latin typeface="Corbel" panose="020B0503020204020204" pitchFamily="34" charset="0"/>
              </a:rPr>
              <a:t>Consistent reporting</a:t>
            </a:r>
            <a:r>
              <a:rPr lang="de-DE" altLang="en-US" dirty="0">
                <a:latin typeface="Corbel" panose="020B0503020204020204" pitchFamily="34" charset="0"/>
              </a:rPr>
              <a:t> for interpretation, interop &amp; comparison</a:t>
            </a:r>
          </a:p>
          <a:p>
            <a:r>
              <a:rPr lang="de-DE" altLang="en-US" i="1" dirty="0">
                <a:latin typeface="Corbel" panose="020B0503020204020204" pitchFamily="34" charset="0"/>
              </a:rPr>
              <a:t>Promote </a:t>
            </a:r>
            <a:r>
              <a:rPr lang="de-DE" altLang="en-US" i="1" dirty="0" smtClean="0">
                <a:latin typeface="Corbel" panose="020B0503020204020204" pitchFamily="34" charset="0"/>
              </a:rPr>
              <a:t>and support </a:t>
            </a:r>
            <a:r>
              <a:rPr lang="de-DE" altLang="en-US" dirty="0" smtClean="0">
                <a:latin typeface="Corbel" panose="020B0503020204020204" pitchFamily="34" charset="0"/>
              </a:rPr>
              <a:t>standardised </a:t>
            </a:r>
            <a:r>
              <a:rPr lang="de-DE" altLang="en-US" dirty="0">
                <a:latin typeface="Corbel" panose="020B0503020204020204" pitchFamily="34" charset="0"/>
              </a:rPr>
              <a:t>metadata practices</a:t>
            </a:r>
            <a:r>
              <a:rPr lang="de-DE" altLang="en-US" dirty="0" smtClean="0">
                <a:latin typeface="Corbel" panose="020B0503020204020204" pitchFamily="34" charset="0"/>
              </a:rPr>
              <a:t>.</a:t>
            </a:r>
          </a:p>
          <a:p>
            <a:r>
              <a:rPr lang="de-DE" altLang="en-US" dirty="0">
                <a:latin typeface="Corbel" panose="020B0503020204020204" pitchFamily="34" charset="0"/>
              </a:rPr>
              <a:t>Support </a:t>
            </a:r>
            <a:r>
              <a:rPr lang="de-DE" altLang="en-US" i="1" dirty="0">
                <a:latin typeface="Corbel" panose="020B0503020204020204" pitchFamily="34" charset="0"/>
              </a:rPr>
              <a:t>reproducible</a:t>
            </a:r>
            <a:r>
              <a:rPr lang="de-DE" altLang="en-US" dirty="0">
                <a:latin typeface="Corbel" panose="020B0503020204020204" pitchFamily="34" charset="0"/>
              </a:rPr>
              <a:t> </a:t>
            </a:r>
            <a:r>
              <a:rPr lang="de-DE" altLang="en-US" dirty="0" smtClean="0">
                <a:latin typeface="Corbel" panose="020B0503020204020204" pitchFamily="34" charset="0"/>
              </a:rPr>
              <a:t>publications</a:t>
            </a:r>
            <a:endParaRPr lang="de-DE" altLang="en-US" dirty="0">
              <a:latin typeface="Corbel" panose="020B0503020204020204" pitchFamily="34" charset="0"/>
            </a:endParaRPr>
          </a:p>
        </p:txBody>
      </p:sp>
      <p:sp>
        <p:nvSpPr>
          <p:cNvPr id="8" name="Rectangle 7"/>
          <p:cNvSpPr/>
          <p:nvPr/>
        </p:nvSpPr>
        <p:spPr>
          <a:xfrm>
            <a:off x="107504" y="4941168"/>
            <a:ext cx="3456384" cy="1477328"/>
          </a:xfrm>
          <a:prstGeom prst="rect">
            <a:avLst/>
          </a:prstGeom>
        </p:spPr>
        <p:txBody>
          <a:bodyPr wrap="square">
            <a:spAutoFit/>
          </a:bodyPr>
          <a:lstStyle/>
          <a:p>
            <a:r>
              <a:rPr lang="de-DE" altLang="en-US" i="1" dirty="0">
                <a:latin typeface="Corbel" panose="020B0503020204020204" pitchFamily="34" charset="0"/>
              </a:rPr>
              <a:t>Organise</a:t>
            </a:r>
            <a:r>
              <a:rPr lang="de-DE" altLang="en-US" dirty="0">
                <a:latin typeface="Corbel" panose="020B0503020204020204" pitchFamily="34" charset="0"/>
              </a:rPr>
              <a:t> and link assets</a:t>
            </a:r>
          </a:p>
          <a:p>
            <a:r>
              <a:rPr lang="de-DE" altLang="en-US" dirty="0">
                <a:latin typeface="Corbel" panose="020B0503020204020204" pitchFamily="34" charset="0"/>
              </a:rPr>
              <a:t>Maintain the experimental </a:t>
            </a:r>
            <a:r>
              <a:rPr lang="de-DE" altLang="en-US" i="1" dirty="0">
                <a:latin typeface="Corbel" panose="020B0503020204020204" pitchFamily="34" charset="0"/>
              </a:rPr>
              <a:t>context</a:t>
            </a:r>
          </a:p>
          <a:p>
            <a:r>
              <a:rPr lang="de-DE" altLang="en-US" i="1" dirty="0">
                <a:latin typeface="Corbel" panose="020B0503020204020204" pitchFamily="34" charset="0"/>
              </a:rPr>
              <a:t>Retain</a:t>
            </a:r>
            <a:r>
              <a:rPr lang="de-DE" altLang="en-US" dirty="0">
                <a:latin typeface="Corbel" panose="020B0503020204020204" pitchFamily="34" charset="0"/>
              </a:rPr>
              <a:t> results beyond a </a:t>
            </a:r>
            <a:r>
              <a:rPr lang="de-DE" altLang="en-US" dirty="0" smtClean="0">
                <a:latin typeface="Corbel" panose="020B0503020204020204" pitchFamily="34" charset="0"/>
              </a:rPr>
              <a:t>project</a:t>
            </a:r>
            <a:endParaRPr lang="de-DE" altLang="en-US" dirty="0">
              <a:latin typeface="Corbel" panose="020B0503020204020204" pitchFamily="34" charset="0"/>
            </a:endParaRPr>
          </a:p>
          <a:p>
            <a:r>
              <a:rPr lang="de-DE" altLang="en-US" i="1" dirty="0">
                <a:latin typeface="Corbel" panose="020B0503020204020204" pitchFamily="34" charset="0"/>
              </a:rPr>
              <a:t>Reuse</a:t>
            </a:r>
            <a:r>
              <a:rPr lang="de-DE" altLang="en-US" dirty="0">
                <a:latin typeface="Corbel" panose="020B0503020204020204" pitchFamily="34" charset="0"/>
              </a:rPr>
              <a:t> results, tools, archives</a:t>
            </a:r>
          </a:p>
          <a:p>
            <a:r>
              <a:rPr lang="de-DE" altLang="en-US" i="1" dirty="0">
                <a:latin typeface="Corbel" panose="020B0503020204020204" pitchFamily="34" charset="0"/>
              </a:rPr>
              <a:t>Respect</a:t>
            </a:r>
            <a:r>
              <a:rPr lang="de-DE" altLang="en-US" dirty="0">
                <a:latin typeface="Corbel" panose="020B0503020204020204" pitchFamily="34" charset="0"/>
              </a:rPr>
              <a:t> local </a:t>
            </a:r>
            <a:r>
              <a:rPr lang="de-DE" altLang="en-US" dirty="0" smtClean="0">
                <a:latin typeface="Corbel" panose="020B0503020204020204" pitchFamily="34" charset="0"/>
              </a:rPr>
              <a:t>solutions</a:t>
            </a:r>
            <a:endParaRPr lang="de-DE" altLang="en-US" dirty="0">
              <a:latin typeface="Corbel" panose="020B0503020204020204" pitchFamily="34" charset="0"/>
            </a:endParaRPr>
          </a:p>
        </p:txBody>
      </p:sp>
      <p:pic>
        <p:nvPicPr>
          <p:cNvPr id="33797" name="Picture 5"/>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91660" y="9045624"/>
            <a:ext cx="13716000" cy="85725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3798" name="Picture 6"/>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44893" y="1554039"/>
            <a:ext cx="1550079" cy="155209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3799" name="Picture 7"/>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219954" y="1554038"/>
            <a:ext cx="1504174" cy="16238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3802" name="Picture 10"/>
          <p:cNvPicPr>
            <a:picLocks noChangeAspect="1" noChangeArrowheads="1"/>
          </p:cNvPicPr>
          <p:nvPr/>
        </p:nvPicPr>
        <p:blipFill rotWithShape="1">
          <a:blip r:embed="rId5">
            <a:extLst>
              <a:ext uri="{28A0092B-C50C-407E-A947-70E740481C1C}">
                <a14:useLocalDpi xmlns:a14="http://schemas.microsoft.com/office/drawing/2010/main" val="0"/>
              </a:ext>
            </a:extLst>
          </a:blip>
          <a:srcRect t="6212" b="7323"/>
          <a:stretch/>
        </p:blipFill>
        <p:spPr bwMode="auto">
          <a:xfrm>
            <a:off x="4223151" y="3522169"/>
            <a:ext cx="1500977" cy="141268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3803" name="Picture 1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54157" y="3442802"/>
            <a:ext cx="1540816" cy="149205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9" name="Rectangle 8"/>
          <p:cNvSpPr/>
          <p:nvPr/>
        </p:nvSpPr>
        <p:spPr>
          <a:xfrm>
            <a:off x="1694973" y="3859181"/>
            <a:ext cx="1218603" cy="369332"/>
          </a:xfrm>
          <a:prstGeom prst="rect">
            <a:avLst/>
          </a:prstGeom>
        </p:spPr>
        <p:txBody>
          <a:bodyPr wrap="none">
            <a:spAutoFit/>
          </a:bodyPr>
          <a:lstStyle/>
          <a:p>
            <a:r>
              <a:rPr lang="de-DE" altLang="en-US" dirty="0">
                <a:solidFill>
                  <a:srgbClr val="FF0000"/>
                </a:solidFill>
                <a:latin typeface="Corbel" panose="020B0503020204020204" pitchFamily="34" charset="0"/>
              </a:rPr>
              <a:t>Standards!</a:t>
            </a:r>
          </a:p>
        </p:txBody>
      </p:sp>
      <p:sp>
        <p:nvSpPr>
          <p:cNvPr id="13" name="Rectangle 12"/>
          <p:cNvSpPr/>
          <p:nvPr/>
        </p:nvSpPr>
        <p:spPr>
          <a:xfrm>
            <a:off x="5829636" y="3861048"/>
            <a:ext cx="1565920" cy="369332"/>
          </a:xfrm>
          <a:prstGeom prst="rect">
            <a:avLst/>
          </a:prstGeom>
        </p:spPr>
        <p:txBody>
          <a:bodyPr wrap="square">
            <a:spAutoFit/>
          </a:bodyPr>
          <a:lstStyle/>
          <a:p>
            <a:r>
              <a:rPr lang="de-DE" altLang="en-US" dirty="0" smtClean="0">
                <a:solidFill>
                  <a:srgbClr val="FF0000"/>
                </a:solidFill>
                <a:latin typeface="Corbel" panose="020B0503020204020204" pitchFamily="34" charset="0"/>
              </a:rPr>
              <a:t>Standards</a:t>
            </a:r>
            <a:r>
              <a:rPr lang="de-DE" altLang="en-US" dirty="0">
                <a:solidFill>
                  <a:srgbClr val="FF0000"/>
                </a:solidFill>
                <a:latin typeface="Corbel" panose="020B0503020204020204" pitchFamily="34" charset="0"/>
              </a:rPr>
              <a:t>!</a:t>
            </a:r>
          </a:p>
        </p:txBody>
      </p:sp>
    </p:spTree>
    <p:extLst>
      <p:ext uri="{BB962C8B-B14F-4D97-AF65-F5344CB8AC3E}">
        <p14:creationId xmlns:p14="http://schemas.microsoft.com/office/powerpoint/2010/main" val="79799402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theme/theme1.xml><?xml version="1.0" encoding="utf-8"?>
<a:theme xmlns:a="http://schemas.openxmlformats.org/drawingml/2006/main" name="2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11182</TotalTime>
  <Words>1703</Words>
  <Application>Microsoft Office PowerPoint</Application>
  <PresentationFormat>On-screen Show (4:3)</PresentationFormat>
  <Paragraphs>503</Paragraphs>
  <Slides>43</Slides>
  <Notes>31</Notes>
  <HiddenSlides>3</HiddenSlides>
  <MMClips>0</MMClips>
  <ScaleCrop>false</ScaleCrop>
  <HeadingPairs>
    <vt:vector size="4" baseType="variant">
      <vt:variant>
        <vt:lpstr>Theme</vt:lpstr>
      </vt:variant>
      <vt:variant>
        <vt:i4>1</vt:i4>
      </vt:variant>
      <vt:variant>
        <vt:lpstr>Slide Titles</vt:lpstr>
      </vt:variant>
      <vt:variant>
        <vt:i4>43</vt:i4>
      </vt:variant>
    </vt:vector>
  </HeadingPairs>
  <TitlesOfParts>
    <vt:vector size="44" baseType="lpstr">
      <vt:lpstr>2_Office Theme</vt:lpstr>
      <vt:lpstr>FAIRDOM Introduction http://fair-dom.org http://fairdomhub.org </vt:lpstr>
      <vt:lpstr>Findable Accessible Interoperable Reusable </vt:lpstr>
      <vt:lpstr>FAIR</vt:lpstr>
      <vt:lpstr>A bit of history and our sponsors</vt:lpstr>
      <vt:lpstr>PowerPoint Presentation</vt:lpstr>
      <vt:lpstr>Multi-partner Projects</vt:lpstr>
      <vt:lpstr>PowerPoint Presentation</vt:lpstr>
      <vt:lpstr>Systems Biology Cycle</vt:lpstr>
      <vt:lpstr>Project  Assets, Processes &amp; People</vt:lpstr>
      <vt:lpstr>Types of data and models</vt:lpstr>
      <vt:lpstr>Project Assets, Processes &amp; People    Organisation, Communication, Dissemination</vt:lpstr>
      <vt:lpstr>Upstream, downstream assets</vt:lpstr>
      <vt:lpstr>Projects</vt:lpstr>
      <vt:lpstr>FAIRDOM</vt:lpstr>
      <vt:lpstr>FAIRDOM Community, Knowledge Hub http://www.fair-dom.org</vt:lpstr>
      <vt:lpstr>Policy and International Initiatives</vt:lpstr>
      <vt:lpstr>Community Clubs http://www.fair-dom.org</vt:lpstr>
      <vt:lpstr>FAIRDOM Platforms and Tools</vt:lpstr>
      <vt:lpstr>People and Project Commons, FAIRDOMHub.org </vt:lpstr>
      <vt:lpstr>PowerPoint Presentation</vt:lpstr>
      <vt:lpstr>FAIRDOM Catalogue, a web of resources drawing together across resources; reusing tools and repositories respect local project solutions</vt:lpstr>
      <vt:lpstr>PowerPoint Presentation</vt:lpstr>
      <vt:lpstr>In the works…browse and export</vt:lpstr>
      <vt:lpstr>Revised samples framework</vt:lpstr>
      <vt:lpstr>Modelling in browser validation and simulation</vt:lpstr>
      <vt:lpstr>FAIRDOM Platform Installations</vt:lpstr>
      <vt:lpstr>PowerPoint Presentation</vt:lpstr>
      <vt:lpstr>Project Support – Understanding Process Planning, Setups, Curation, Advice, Support</vt:lpstr>
      <vt:lpstr>PowerPoint Presentation</vt:lpstr>
      <vt:lpstr>Structured Description registration, search, comparison</vt:lpstr>
      <vt:lpstr>FAIRDOMHub.org  data transfer and access</vt:lpstr>
      <vt:lpstr>PowerPoint Presentation</vt:lpstr>
      <vt:lpstr>Spotlight: openBIS ELNs</vt:lpstr>
      <vt:lpstr>Spotlight: Publishing data citation</vt:lpstr>
      <vt:lpstr>Spotlight: Reproducible model simulations in papers using SED-ML</vt:lpstr>
      <vt:lpstr>Both together</vt:lpstr>
      <vt:lpstr>Spotlight: Synthetic Biology SynBioChem Centre, UK</vt:lpstr>
      <vt:lpstr>FAIRDOM Association e.V.</vt:lpstr>
      <vt:lpstr>FAIRDOM</vt:lpstr>
      <vt:lpstr>PowerPoint Presentation</vt:lpstr>
      <vt:lpstr>Funders</vt:lpstr>
      <vt:lpstr>Bonus Slide</vt:lpstr>
      <vt:lpstr> FAIR Projects and Programmes</vt:lpstr>
    </vt:vector>
  </TitlesOfParts>
  <Company>University of Manchester</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carole</dc:creator>
  <cp:lastModifiedBy>carole</cp:lastModifiedBy>
  <cp:revision>251</cp:revision>
  <dcterms:created xsi:type="dcterms:W3CDTF">2016-09-11T20:08:05Z</dcterms:created>
  <dcterms:modified xsi:type="dcterms:W3CDTF">2016-09-22T18:37:51Z</dcterms:modified>
</cp:coreProperties>
</file>