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58" r:id="rId3"/>
    <p:sldId id="266" r:id="rId4"/>
    <p:sldId id="259" r:id="rId5"/>
    <p:sldId id="262" r:id="rId6"/>
    <p:sldId id="263" r:id="rId7"/>
    <p:sldId id="267" r:id="rId8"/>
    <p:sldId id="268"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760"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F3DD9D-C332-416C-BA02-4E42001A175B}" type="datetimeFigureOut">
              <a:rPr lang="en-GB" smtClean="0"/>
              <a:t>14/09/16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35EAF4-3477-411B-A180-950625C6E98D}" type="slidenum">
              <a:rPr lang="en-GB" smtClean="0"/>
              <a:t>‹#›</a:t>
            </a:fld>
            <a:endParaRPr lang="en-GB"/>
          </a:p>
        </p:txBody>
      </p:sp>
    </p:spTree>
    <p:extLst>
      <p:ext uri="{BB962C8B-B14F-4D97-AF65-F5344CB8AC3E}">
        <p14:creationId xmlns:p14="http://schemas.microsoft.com/office/powerpoint/2010/main" val="648278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fair-dom.org/" TargetMode="External"/><Relationship Id="rId4" Type="http://schemas.openxmlformats.org/officeDocument/2006/relationships/hyperlink" Target="http://www.fairdomhub.org/" TargetMode="External"/><Relationship Id="rId5" Type="http://schemas.openxmlformats.org/officeDocument/2006/relationships/hyperlink" Target="http://www.seek4science.org/" TargetMode="External"/><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REUSE flavour</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FAIRDOM -  FAIR asset management and sharing experiences in </a:t>
            </a:r>
            <a:br>
              <a:rPr lang="en-GB" dirty="0" smtClean="0"/>
            </a:br>
            <a:r>
              <a:rPr lang="en-GB" dirty="0" smtClean="0"/>
              <a:t>Systems Biology </a:t>
            </a:r>
          </a:p>
          <a:p>
            <a:r>
              <a:rPr lang="en-GB" dirty="0" smtClean="0"/>
              <a:t/>
            </a:r>
            <a:br>
              <a:rPr lang="en-GB" dirty="0" smtClean="0"/>
            </a:br>
            <a:r>
              <a:rPr lang="en-GB" dirty="0" smtClean="0"/>
              <a:t>Over the past 5 years we have seen a change in expectations for the management of all the outcomes of research – that is the “assets” of data, models, codes, SOPs and so forth. Don’t stop reading. Yes, data management isn’t likely to win anyone a Nobel prize. But publications should be supported and accompanied by data, methods, procedures, etc. to assure reproducibility of results. Funding agencies expect data (and increasingly software) management retention and access plans as part of the proposal process for projects to be funded. Journals are raising their expectations of the availability of data and codes for pre- and post- publication. The multi-component, multi-disciplinary nature of Systems Biology demands the interlinking and exchange of assets and the systematic recording </a:t>
            </a:r>
            <a:br>
              <a:rPr lang="en-GB" dirty="0" smtClean="0"/>
            </a:br>
            <a:r>
              <a:rPr lang="en-GB" dirty="0" smtClean="0"/>
              <a:t>of metadata for their interpretation. </a:t>
            </a:r>
            <a:br>
              <a:rPr lang="en-GB" dirty="0" smtClean="0"/>
            </a:br>
            <a:r>
              <a:rPr lang="en-GB" dirty="0" smtClean="0"/>
              <a:t/>
            </a:r>
            <a:br>
              <a:rPr lang="en-GB" dirty="0" smtClean="0"/>
            </a:br>
            <a:r>
              <a:rPr lang="en-GB" dirty="0" smtClean="0"/>
              <a:t>The FAIRDOM (Findable, Accessible, Interoperable, Reusable Data, Operations and Models) Initiative has 8 years of experience of asset sharing and data infrastructure ranging across European programmes (SysMO and </a:t>
            </a:r>
            <a:r>
              <a:rPr lang="en-GB" dirty="0" err="1" smtClean="0"/>
              <a:t>EraSysAPP</a:t>
            </a:r>
            <a:r>
              <a:rPr lang="en-GB" dirty="0" smtClean="0"/>
              <a:t> ERANets), national initiatives (de.NBI, German Virtual Liver Network, UK SynBio centres) and PI's labs . It aims to support Systems Biology researchers with data and model management, with an emphasis on standards smuggled in by stealth and sensitivity to asset sharing and credit anxiety. </a:t>
            </a:r>
            <a:br>
              <a:rPr lang="en-GB" dirty="0" smtClean="0"/>
            </a:br>
            <a:r>
              <a:rPr lang="en-GB" dirty="0" smtClean="0"/>
              <a:t/>
            </a:r>
            <a:br>
              <a:rPr lang="en-GB" dirty="0" smtClean="0"/>
            </a:br>
            <a:r>
              <a:rPr lang="en-GB" dirty="0" smtClean="0"/>
              <a:t>This talk will use the FAIRDOM Initiative to discuss the FAIR management of data, SOPs, and models for Sys Bio, highlighting the challenges of and approaches to sharing, credit, citation and asset infrastructures in practice. I'll also highlight recent experiments in affecting sharing using behavioural interventions. </a:t>
            </a:r>
            <a:br>
              <a:rPr lang="en-GB" dirty="0" smtClean="0"/>
            </a:br>
            <a:r>
              <a:rPr lang="en-GB" dirty="0" smtClean="0"/>
              <a:t/>
            </a:r>
            <a:br>
              <a:rPr lang="en-GB" dirty="0" smtClean="0"/>
            </a:br>
            <a:r>
              <a:rPr lang="en-GB" dirty="0" smtClean="0">
                <a:hlinkClick r:id="rId3"/>
              </a:rPr>
              <a:t>http://www.fair-dom.org</a:t>
            </a:r>
            <a:r>
              <a:rPr lang="en-GB" dirty="0" smtClean="0"/>
              <a:t> </a:t>
            </a:r>
            <a:br>
              <a:rPr lang="en-GB" dirty="0" smtClean="0"/>
            </a:br>
            <a:r>
              <a:rPr lang="en-GB" dirty="0" smtClean="0"/>
              <a:t/>
            </a:r>
            <a:br>
              <a:rPr lang="en-GB" dirty="0" smtClean="0"/>
            </a:br>
            <a:r>
              <a:rPr lang="en-GB" dirty="0" smtClean="0">
                <a:hlinkClick r:id="rId4"/>
              </a:rPr>
              <a:t>http://www.fairdomhub.org</a:t>
            </a:r>
            <a:r>
              <a:rPr lang="en-GB" dirty="0" smtClean="0"/>
              <a:t> </a:t>
            </a:r>
            <a:br>
              <a:rPr lang="en-GB" dirty="0" smtClean="0"/>
            </a:br>
            <a:r>
              <a:rPr lang="en-GB" dirty="0" smtClean="0"/>
              <a:t/>
            </a:r>
            <a:br>
              <a:rPr lang="en-GB" dirty="0" smtClean="0"/>
            </a:br>
            <a:r>
              <a:rPr lang="en-GB" dirty="0" smtClean="0">
                <a:hlinkClick r:id="rId5"/>
              </a:rPr>
              <a:t>http://www.seek4science.org</a:t>
            </a:r>
            <a:endParaRPr lang="en-GB" dirty="0"/>
          </a:p>
        </p:txBody>
      </p:sp>
      <p:sp>
        <p:nvSpPr>
          <p:cNvPr id="4" name="Slide Number Placeholder 3"/>
          <p:cNvSpPr>
            <a:spLocks noGrp="1"/>
          </p:cNvSpPr>
          <p:nvPr>
            <p:ph type="sldNum" sz="quarter" idx="10"/>
          </p:nvPr>
        </p:nvSpPr>
        <p:spPr/>
        <p:txBody>
          <a:bodyPr/>
          <a:lstStyle/>
          <a:p>
            <a:fld id="{6484996C-4212-44C9-A141-CA4A42AF88B3}"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513344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36512" y="0"/>
            <a:ext cx="9180512" cy="148478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 name="Title 1"/>
          <p:cNvSpPr>
            <a:spLocks noGrp="1"/>
          </p:cNvSpPr>
          <p:nvPr>
            <p:ph type="title"/>
          </p:nvPr>
        </p:nvSpPr>
        <p:spPr/>
        <p:txBody>
          <a:bodyPr/>
          <a:lstStyle>
            <a:lvl1pPr algn="l">
              <a:defRPr>
                <a:solidFill>
                  <a:schemeClr val="bg1"/>
                </a:solidFill>
                <a:latin typeface="Corbel" panose="020B0503020204020204"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latin typeface="Corbel" panose="020B0503020204020204" pitchFamily="34" charset="0"/>
              </a:defRPr>
            </a:lvl1pPr>
            <a:lvl2pPr>
              <a:defRPr>
                <a:latin typeface="Corbel" panose="020B0503020204020204" pitchFamily="34" charset="0"/>
              </a:defRPr>
            </a:lvl2pPr>
            <a:lvl3pPr>
              <a:defRPr>
                <a:latin typeface="Corbel" panose="020B0503020204020204" pitchFamily="34" charset="0"/>
              </a:defRPr>
            </a:lvl3pPr>
            <a:lvl4pPr>
              <a:defRPr>
                <a:latin typeface="Corbel" panose="020B0503020204020204" pitchFamily="34" charset="0"/>
              </a:defRPr>
            </a:lvl4pPr>
            <a:lvl5pPr>
              <a:defRPr>
                <a:latin typeface="Corbel" panose="020B0503020204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8" name="Bild 13"/>
          <p:cNvPicPr>
            <a:picLocks noChangeAspect="1"/>
          </p:cNvPicPr>
          <p:nvPr userDrawn="1"/>
        </p:nvPicPr>
        <p:blipFill>
          <a:blip r:embed="rId2"/>
          <a:stretch>
            <a:fillRect/>
          </a:stretch>
        </p:blipFill>
        <p:spPr>
          <a:xfrm>
            <a:off x="8243302" y="5928983"/>
            <a:ext cx="768322" cy="785686"/>
          </a:xfrm>
          <a:prstGeom prst="rect">
            <a:avLst/>
          </a:prstGeom>
        </p:spPr>
      </p:pic>
    </p:spTree>
    <p:extLst>
      <p:ext uri="{BB962C8B-B14F-4D97-AF65-F5344CB8AC3E}">
        <p14:creationId xmlns:p14="http://schemas.microsoft.com/office/powerpoint/2010/main" val="1456976517"/>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Corbel" panose="020B0503020204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7" name="Rectangle 6"/>
          <p:cNvSpPr/>
          <p:nvPr userDrawn="1"/>
        </p:nvSpPr>
        <p:spPr>
          <a:xfrm>
            <a:off x="-36512" y="0"/>
            <a:ext cx="9180512" cy="38610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 name="Title 1"/>
          <p:cNvSpPr>
            <a:spLocks noGrp="1"/>
          </p:cNvSpPr>
          <p:nvPr>
            <p:ph type="ctrTitle"/>
          </p:nvPr>
        </p:nvSpPr>
        <p:spPr>
          <a:xfrm>
            <a:off x="2843808" y="1196753"/>
            <a:ext cx="5614392" cy="2403698"/>
          </a:xfrm>
        </p:spPr>
        <p:txBody>
          <a:bodyPr/>
          <a:lstStyle>
            <a:lvl1pPr>
              <a:defRPr>
                <a:solidFill>
                  <a:schemeClr val="bg1"/>
                </a:solidFill>
                <a:latin typeface="Corbel" panose="020B0503020204020204" pitchFamily="34" charset="0"/>
              </a:defRPr>
            </a:lvl1pPr>
          </a:lstStyle>
          <a:p>
            <a:r>
              <a:rPr lang="en-US" dirty="0" smtClean="0"/>
              <a:t>Click to edit Master title style</a:t>
            </a:r>
            <a:endParaRPr lang="en-GB" dirty="0"/>
          </a:p>
        </p:txBody>
      </p:sp>
      <p:pic>
        <p:nvPicPr>
          <p:cNvPr id="9" name="Bild 13"/>
          <p:cNvPicPr>
            <a:picLocks noChangeAspect="1"/>
          </p:cNvPicPr>
          <p:nvPr userDrawn="1"/>
        </p:nvPicPr>
        <p:blipFill>
          <a:blip r:embed="rId2"/>
          <a:stretch>
            <a:fillRect/>
          </a:stretch>
        </p:blipFill>
        <p:spPr>
          <a:xfrm>
            <a:off x="233617" y="1196752"/>
            <a:ext cx="2394167" cy="2448272"/>
          </a:xfrm>
          <a:prstGeom prst="rect">
            <a:avLst/>
          </a:prstGeom>
        </p:spPr>
      </p:pic>
    </p:spTree>
    <p:extLst>
      <p:ext uri="{BB962C8B-B14F-4D97-AF65-F5344CB8AC3E}">
        <p14:creationId xmlns:p14="http://schemas.microsoft.com/office/powerpoint/2010/main" val="3611788957"/>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userDrawn="1"/>
        </p:nvSpPr>
        <p:spPr>
          <a:xfrm>
            <a:off x="-36512" y="0"/>
            <a:ext cx="9180512" cy="148478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 name="Title 1"/>
          <p:cNvSpPr>
            <a:spLocks noGrp="1"/>
          </p:cNvSpPr>
          <p:nvPr>
            <p:ph type="title"/>
          </p:nvPr>
        </p:nvSpPr>
        <p:spPr/>
        <p:txBody>
          <a:bodyPr/>
          <a:lstStyle>
            <a:lvl1pPr algn="l">
              <a:defRPr>
                <a:solidFill>
                  <a:schemeClr val="bg1"/>
                </a:solidFill>
                <a:latin typeface="Corbel" panose="020B0503020204020204" pitchFamily="34" charset="0"/>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atin typeface="Corbel" panose="020B0503020204020204" pitchFamily="34" charset="0"/>
              </a:defRPr>
            </a:lvl1pPr>
            <a:lvl2pPr>
              <a:defRPr sz="2400">
                <a:latin typeface="Corbel" panose="020B0503020204020204" pitchFamily="34" charset="0"/>
              </a:defRPr>
            </a:lvl2pPr>
            <a:lvl3pPr>
              <a:defRPr sz="2000">
                <a:latin typeface="Corbel" panose="020B0503020204020204" pitchFamily="34" charset="0"/>
              </a:defRPr>
            </a:lvl3pPr>
            <a:lvl4pPr>
              <a:defRPr sz="1800">
                <a:latin typeface="Corbel" panose="020B0503020204020204" pitchFamily="34" charset="0"/>
              </a:defRPr>
            </a:lvl4pPr>
            <a:lvl5pPr>
              <a:defRPr sz="1800">
                <a:latin typeface="Corbel" panose="020B050302020402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800">
                <a:latin typeface="Corbel" panose="020B0503020204020204" pitchFamily="34" charset="0"/>
              </a:defRPr>
            </a:lvl1pPr>
            <a:lvl2pPr>
              <a:defRPr sz="2400">
                <a:latin typeface="Corbel" panose="020B0503020204020204" pitchFamily="34" charset="0"/>
              </a:defRPr>
            </a:lvl2pPr>
            <a:lvl3pPr>
              <a:defRPr sz="2000">
                <a:latin typeface="Corbel" panose="020B0503020204020204" pitchFamily="34" charset="0"/>
              </a:defRPr>
            </a:lvl3pPr>
            <a:lvl4pPr>
              <a:defRPr sz="1800">
                <a:latin typeface="Corbel" panose="020B0503020204020204" pitchFamily="34" charset="0"/>
              </a:defRPr>
            </a:lvl4pPr>
            <a:lvl5pPr>
              <a:defRPr sz="1800">
                <a:latin typeface="Corbel" panose="020B050302020402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9" name="Bild 13"/>
          <p:cNvPicPr>
            <a:picLocks noChangeAspect="1"/>
          </p:cNvPicPr>
          <p:nvPr userDrawn="1"/>
        </p:nvPicPr>
        <p:blipFill>
          <a:blip r:embed="rId2"/>
          <a:stretch>
            <a:fillRect/>
          </a:stretch>
        </p:blipFill>
        <p:spPr>
          <a:xfrm>
            <a:off x="8243302" y="5928983"/>
            <a:ext cx="768322" cy="785686"/>
          </a:xfrm>
          <a:prstGeom prst="rect">
            <a:avLst/>
          </a:prstGeom>
        </p:spPr>
      </p:pic>
    </p:spTree>
    <p:extLst>
      <p:ext uri="{BB962C8B-B14F-4D97-AF65-F5344CB8AC3E}">
        <p14:creationId xmlns:p14="http://schemas.microsoft.com/office/powerpoint/2010/main" val="96766062"/>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orbel" panose="020B0503020204020204"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163888152"/>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reserve="1">
  <p:cSld name="1_Title and Body">
    <p:spTree>
      <p:nvGrpSpPr>
        <p:cNvPr id="1" name="Shape 20"/>
        <p:cNvGrpSpPr/>
        <p:nvPr/>
      </p:nvGrpSpPr>
      <p:grpSpPr>
        <a:xfrm>
          <a:off x="0" y="0"/>
          <a:ext cx="0" cy="0"/>
          <a:chOff x="0" y="0"/>
          <a:chExt cx="0" cy="0"/>
        </a:xfrm>
      </p:grpSpPr>
      <p:sp>
        <p:nvSpPr>
          <p:cNvPr id="29" name="Shape 29"/>
          <p:cNvSpPr txBox="1">
            <a:spLocks noGrp="1"/>
          </p:cNvSpPr>
          <p:nvPr>
            <p:ph type="title"/>
          </p:nvPr>
        </p:nvSpPr>
        <p:spPr>
          <a:xfrm>
            <a:off x="457200" y="274637"/>
            <a:ext cx="7283152"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dirty="0"/>
          </a:p>
        </p:txBody>
      </p:sp>
      <p:sp>
        <p:nvSpPr>
          <p:cNvPr id="30" name="Shape 30"/>
          <p:cNvSpPr txBox="1">
            <a:spLocks noGrp="1"/>
          </p:cNvSpPr>
          <p:nvPr>
            <p:ph type="body" idx="1"/>
          </p:nvPr>
        </p:nvSpPr>
        <p:spPr>
          <a:xfrm>
            <a:off x="457200" y="1600200"/>
            <a:ext cx="8363272" cy="4277072"/>
          </a:xfrm>
          <a:prstGeom prst="rect">
            <a:avLst/>
          </a:prstGeom>
        </p:spPr>
        <p:txBody>
          <a:bodyPr lIns="91425" tIns="91425" rIns="91425" bIns="91425" anchor="t" anchorCtr="0"/>
          <a:lstStyle>
            <a:lvl1pPr>
              <a:spcBef>
                <a:spcPts val="0"/>
              </a:spcBef>
              <a:defRPr>
                <a:latin typeface="Corbel" panose="020B0503020204020204" pitchFamily="34" charset="0"/>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dirty="0"/>
          </a:p>
        </p:txBody>
      </p:sp>
      <p:pic>
        <p:nvPicPr>
          <p:cNvPr id="5" name="Picture 2" descr="C:\Users\carole\Dropbox\FAIRDOM\Graphics\Stickers\fairdom-sticker.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38639" t="4097" r="7847" b="65275"/>
          <a:stretch/>
        </p:blipFill>
        <p:spPr bwMode="auto">
          <a:xfrm>
            <a:off x="8100392" y="6597352"/>
            <a:ext cx="987930" cy="22597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userDrawn="1"/>
        </p:nvSpPr>
        <p:spPr>
          <a:xfrm>
            <a:off x="-36512" y="0"/>
            <a:ext cx="9180512" cy="148478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7" name="Bild 13"/>
          <p:cNvPicPr>
            <a:picLocks noChangeAspect="1"/>
          </p:cNvPicPr>
          <p:nvPr userDrawn="1"/>
        </p:nvPicPr>
        <p:blipFill>
          <a:blip r:embed="rId3"/>
          <a:stretch>
            <a:fillRect/>
          </a:stretch>
        </p:blipFill>
        <p:spPr>
          <a:xfrm>
            <a:off x="8203883" y="5735969"/>
            <a:ext cx="832613" cy="851428"/>
          </a:xfrm>
          <a:prstGeom prst="rect">
            <a:avLst/>
          </a:prstGeom>
        </p:spPr>
      </p:pic>
    </p:spTree>
    <p:extLst>
      <p:ext uri="{BB962C8B-B14F-4D97-AF65-F5344CB8AC3E}">
        <p14:creationId xmlns:p14="http://schemas.microsoft.com/office/powerpoint/2010/main" val="718716314"/>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6512" y="0"/>
            <a:ext cx="9180512" cy="148478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8" name="Bild 13"/>
          <p:cNvPicPr>
            <a:picLocks noChangeAspect="1"/>
          </p:cNvPicPr>
          <p:nvPr/>
        </p:nvPicPr>
        <p:blipFill>
          <a:blip r:embed="rId7"/>
          <a:stretch>
            <a:fillRect/>
          </a:stretch>
        </p:blipFill>
        <p:spPr>
          <a:xfrm>
            <a:off x="8243302" y="5928983"/>
            <a:ext cx="768322" cy="785686"/>
          </a:xfrm>
          <a:prstGeom prst="rect">
            <a:avLst/>
          </a:prstGeom>
        </p:spPr>
      </p:pic>
    </p:spTree>
    <p:extLst>
      <p:ext uri="{BB962C8B-B14F-4D97-AF65-F5344CB8AC3E}">
        <p14:creationId xmlns:p14="http://schemas.microsoft.com/office/powerpoint/2010/main" val="36999845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l"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jjj.bio.vu.nl/models/experiments/penkler2aa_experiment-user/simulat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87824" y="1124744"/>
            <a:ext cx="5904656" cy="2448272"/>
          </a:xfrm>
        </p:spPr>
        <p:txBody>
          <a:bodyPr>
            <a:noAutofit/>
          </a:bodyPr>
          <a:lstStyle/>
          <a:p>
            <a:r>
              <a:rPr lang="en-GB" dirty="0" smtClean="0"/>
              <a:t>Publishing </a:t>
            </a:r>
            <a:r>
              <a:rPr lang="en-GB" dirty="0"/>
              <a:t>FAIR </a:t>
            </a:r>
            <a:r>
              <a:rPr lang="en-GB" dirty="0" smtClean="0"/>
              <a:t>studies </a:t>
            </a:r>
            <a:r>
              <a:rPr lang="en-GB" dirty="0"/>
              <a:t>with citable research </a:t>
            </a:r>
            <a:r>
              <a:rPr lang="en-GB" dirty="0" smtClean="0"/>
              <a:t>assets: a case study</a:t>
            </a:r>
            <a:endParaRPr lang="en-GB" dirty="0"/>
          </a:p>
        </p:txBody>
      </p:sp>
      <p:sp>
        <p:nvSpPr>
          <p:cNvPr id="3" name="Subtitle 2"/>
          <p:cNvSpPr>
            <a:spLocks noGrp="1"/>
          </p:cNvSpPr>
          <p:nvPr>
            <p:ph type="subTitle" idx="1"/>
          </p:nvPr>
        </p:nvSpPr>
        <p:spPr>
          <a:xfrm>
            <a:off x="251520" y="4221088"/>
            <a:ext cx="6400800" cy="1944216"/>
          </a:xfrm>
        </p:spPr>
        <p:txBody>
          <a:bodyPr>
            <a:normAutofit fontScale="92500" lnSpcReduction="10000"/>
          </a:bodyPr>
          <a:lstStyle/>
          <a:p>
            <a:pPr algn="l"/>
            <a:r>
              <a:rPr lang="en-GB" dirty="0" smtClean="0">
                <a:solidFill>
                  <a:srgbClr val="0070C0"/>
                </a:solidFill>
              </a:rPr>
              <a:t>Modelling glucose metabolism in malaria patients</a:t>
            </a:r>
          </a:p>
          <a:p>
            <a:pPr algn="l"/>
            <a:endParaRPr lang="en-GB" dirty="0" smtClean="0">
              <a:solidFill>
                <a:srgbClr val="0070C0"/>
              </a:solidFill>
            </a:endParaRPr>
          </a:p>
          <a:p>
            <a:pPr algn="l"/>
            <a:r>
              <a:rPr lang="en-GB" dirty="0" smtClean="0">
                <a:solidFill>
                  <a:srgbClr val="0070C0"/>
                </a:solidFill>
              </a:rPr>
              <a:t>Jacky Snoep, Stellenbosch University</a:t>
            </a:r>
            <a:endParaRPr lang="en-GB" dirty="0">
              <a:solidFill>
                <a:srgbClr val="0070C0"/>
              </a:solidFill>
            </a:endParaRPr>
          </a:p>
        </p:txBody>
      </p:sp>
      <p:sp>
        <p:nvSpPr>
          <p:cNvPr id="4" name="TextBox 3"/>
          <p:cNvSpPr txBox="1"/>
          <p:nvPr/>
        </p:nvSpPr>
        <p:spPr>
          <a:xfrm>
            <a:off x="3635896" y="4941168"/>
            <a:ext cx="5112568" cy="523220"/>
          </a:xfrm>
          <a:prstGeom prst="rect">
            <a:avLst/>
          </a:prstGeom>
          <a:noFill/>
        </p:spPr>
        <p:txBody>
          <a:bodyPr wrap="square" rtlCol="0">
            <a:spAutoFit/>
          </a:bodyPr>
          <a:lstStyle/>
          <a:p>
            <a:r>
              <a:rPr lang="en-US" sz="2800" dirty="0" smtClean="0"/>
              <a:t>ISA, Combine-archives, publishing</a:t>
            </a:r>
            <a:endParaRPr lang="en-US" sz="2800" dirty="0"/>
          </a:p>
        </p:txBody>
      </p:sp>
    </p:spTree>
    <p:extLst>
      <p:ext uri="{BB962C8B-B14F-4D97-AF65-F5344CB8AC3E}">
        <p14:creationId xmlns:p14="http://schemas.microsoft.com/office/powerpoint/2010/main" val="342069879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smtClean="0"/>
              <a:t>SEEK data structures; ISA and beyond</a:t>
            </a:r>
            <a:endParaRPr lang="en-GB" dirty="0"/>
          </a:p>
        </p:txBody>
      </p:sp>
      <p:sp>
        <p:nvSpPr>
          <p:cNvPr id="5" name="Content Placeholder 4"/>
          <p:cNvSpPr>
            <a:spLocks noGrp="1"/>
          </p:cNvSpPr>
          <p:nvPr>
            <p:ph idx="1"/>
          </p:nvPr>
        </p:nvSpPr>
        <p:spPr>
          <a:xfrm>
            <a:off x="457200" y="1816224"/>
            <a:ext cx="8229600" cy="4565104"/>
          </a:xfrm>
        </p:spPr>
        <p:txBody>
          <a:bodyPr/>
          <a:lstStyle/>
          <a:p>
            <a:r>
              <a:rPr lang="en-GB" i="1" dirty="0" smtClean="0"/>
              <a:t>Programme</a:t>
            </a:r>
            <a:r>
              <a:rPr lang="en-GB" dirty="0" smtClean="0"/>
              <a:t> SARCHI: Mechanistic modelling of health and epidemiology</a:t>
            </a:r>
          </a:p>
          <a:p>
            <a:pPr lvl="1"/>
            <a:r>
              <a:rPr lang="en-GB" i="1" dirty="0" smtClean="0"/>
              <a:t>Projects</a:t>
            </a:r>
            <a:r>
              <a:rPr lang="en-GB" dirty="0" smtClean="0"/>
              <a:t> 1) Modelling glucose metabolism in malaria patients; 2) TB; 3) HIV; 4) T2D</a:t>
            </a:r>
          </a:p>
          <a:p>
            <a:pPr lvl="1"/>
            <a:r>
              <a:rPr lang="en-GB" i="1" dirty="0" smtClean="0"/>
              <a:t>Investigations</a:t>
            </a:r>
            <a:r>
              <a:rPr lang="en-GB" dirty="0" smtClean="0"/>
              <a:t> 1a) Glucose metabolism in P. falciparum </a:t>
            </a:r>
            <a:r>
              <a:rPr lang="en-GB" dirty="0" err="1" smtClean="0"/>
              <a:t>trophozoites</a:t>
            </a:r>
            <a:r>
              <a:rPr lang="en-GB" dirty="0" smtClean="0"/>
              <a:t>; 1b); 1c); 1d;</a:t>
            </a:r>
          </a:p>
          <a:p>
            <a:pPr lvl="2"/>
            <a:r>
              <a:rPr lang="en-GB" dirty="0" smtClean="0"/>
              <a:t>Study </a:t>
            </a:r>
            <a:r>
              <a:rPr lang="en-GB" dirty="0" err="1" smtClean="0"/>
              <a:t>i</a:t>
            </a:r>
            <a:r>
              <a:rPr lang="en-GB" dirty="0" smtClean="0"/>
              <a:t>) Model construction; ii) Model validation; iii) Model analysis;</a:t>
            </a:r>
          </a:p>
          <a:p>
            <a:pPr lvl="2"/>
            <a:r>
              <a:rPr lang="en-GB" dirty="0" smtClean="0"/>
              <a:t>Assay 19; Data files 13; Models 13; SOPS 12;</a:t>
            </a:r>
          </a:p>
          <a:p>
            <a:pPr lvl="2"/>
            <a:endParaRPr lang="en-GB" dirty="0"/>
          </a:p>
        </p:txBody>
      </p:sp>
    </p:spTree>
    <p:extLst>
      <p:ext uri="{BB962C8B-B14F-4D97-AF65-F5344CB8AC3E}">
        <p14:creationId xmlns:p14="http://schemas.microsoft.com/office/powerpoint/2010/main" val="84807195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a:t>SEEK data structures; ISA and beyond</a:t>
            </a:r>
          </a:p>
        </p:txBody>
      </p:sp>
      <p:pic>
        <p:nvPicPr>
          <p:cNvPr id="13" name="Content Placeholder 12"/>
          <p:cNvPicPr>
            <a:picLocks noGrp="1" noChangeAspect="1"/>
          </p:cNvPicPr>
          <p:nvPr>
            <p:ph idx="1"/>
          </p:nvPr>
        </p:nvPicPr>
        <p:blipFill>
          <a:blip r:embed="rId2"/>
          <a:srcRect l="-13167" r="-13167"/>
          <a:stretch>
            <a:fillRect/>
          </a:stretch>
        </p:blipFill>
        <p:spPr/>
      </p:pic>
    </p:spTree>
    <p:extLst>
      <p:ext uri="{BB962C8B-B14F-4D97-AF65-F5344CB8AC3E}">
        <p14:creationId xmlns:p14="http://schemas.microsoft.com/office/powerpoint/2010/main" val="37451193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a:t>SEEK data structures; ISA and beyond</a:t>
            </a:r>
          </a:p>
        </p:txBody>
      </p:sp>
      <p:sp>
        <p:nvSpPr>
          <p:cNvPr id="6" name="Content Placeholder 4"/>
          <p:cNvSpPr txBox="1">
            <a:spLocks/>
          </p:cNvSpPr>
          <p:nvPr/>
        </p:nvSpPr>
        <p:spPr>
          <a:xfrm>
            <a:off x="467544" y="1772816"/>
            <a:ext cx="8229600" cy="132901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Corbel" panose="020B0503020204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Corbel" panose="020B0503020204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Corbel" panose="020B0503020204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Corbel" panose="020B0503020204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Corbel" panose="020B0503020204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r>
              <a:rPr lang="en-GB" dirty="0" smtClean="0"/>
              <a:t>Local SEEK for all data/model files; </a:t>
            </a:r>
          </a:p>
          <a:p>
            <a:pPr lvl="1"/>
            <a:r>
              <a:rPr lang="en-GB" dirty="0" err="1" smtClean="0"/>
              <a:t>FAIRDOMHub</a:t>
            </a:r>
            <a:r>
              <a:rPr lang="en-GB" dirty="0" smtClean="0"/>
              <a:t> for all published data/model files</a:t>
            </a:r>
          </a:p>
        </p:txBody>
      </p:sp>
      <p:sp>
        <p:nvSpPr>
          <p:cNvPr id="7" name="Content Placeholder 4"/>
          <p:cNvSpPr txBox="1">
            <a:spLocks/>
          </p:cNvSpPr>
          <p:nvPr/>
        </p:nvSpPr>
        <p:spPr>
          <a:xfrm>
            <a:off x="467544" y="3356993"/>
            <a:ext cx="8208912" cy="2520280"/>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Corbel" panose="020B0503020204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Corbel" panose="020B0503020204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Corbel" panose="020B0503020204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Corbel" panose="020B0503020204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Corbel" panose="020B0503020204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r>
              <a:rPr lang="en-GB" dirty="0" err="1" smtClean="0"/>
              <a:t>RightField</a:t>
            </a:r>
            <a:r>
              <a:rPr lang="en-GB" dirty="0" smtClean="0"/>
              <a:t> annotated Excel files for data</a:t>
            </a:r>
          </a:p>
          <a:p>
            <a:pPr lvl="1"/>
            <a:r>
              <a:rPr lang="en-GB" dirty="0" smtClean="0"/>
              <a:t>SBML for mathematical model files; </a:t>
            </a:r>
            <a:r>
              <a:rPr lang="en-GB" dirty="0" err="1" smtClean="0"/>
              <a:t>Mathematica</a:t>
            </a:r>
            <a:r>
              <a:rPr lang="en-GB" dirty="0" smtClean="0"/>
              <a:t> for direct analysis notebooks; Word for SOPs</a:t>
            </a:r>
          </a:p>
          <a:p>
            <a:pPr lvl="1"/>
            <a:r>
              <a:rPr lang="en-GB" dirty="0" smtClean="0"/>
              <a:t>SBML model can directly be annotated in JWS; editable SBGN schema generated </a:t>
            </a:r>
            <a:endParaRPr lang="en-GB" dirty="0" smtClean="0"/>
          </a:p>
          <a:p>
            <a:pPr lvl="1"/>
            <a:r>
              <a:rPr lang="en-GB" dirty="0" smtClean="0"/>
              <a:t>DOIs can be generated for individual assets or grouped assets in SEEK</a:t>
            </a:r>
            <a:endParaRPr lang="en-GB" dirty="0" smtClean="0"/>
          </a:p>
        </p:txBody>
      </p:sp>
    </p:spTree>
    <p:extLst>
      <p:ext uri="{BB962C8B-B14F-4D97-AF65-F5344CB8AC3E}">
        <p14:creationId xmlns:p14="http://schemas.microsoft.com/office/powerpoint/2010/main" val="208352096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dirty="0" smtClean="0"/>
              <a:t>Combine archive simulation specs</a:t>
            </a:r>
            <a:endParaRPr lang="en-GB" dirty="0"/>
          </a:p>
        </p:txBody>
      </p:sp>
      <p:sp>
        <p:nvSpPr>
          <p:cNvPr id="5" name="Content Placeholder 4"/>
          <p:cNvSpPr>
            <a:spLocks noGrp="1"/>
          </p:cNvSpPr>
          <p:nvPr>
            <p:ph idx="1"/>
          </p:nvPr>
        </p:nvSpPr>
        <p:spPr/>
        <p:txBody>
          <a:bodyPr>
            <a:normAutofit/>
          </a:bodyPr>
          <a:lstStyle/>
          <a:p>
            <a:r>
              <a:rPr lang="en-GB" dirty="0" smtClean="0"/>
              <a:t>Model </a:t>
            </a:r>
            <a:r>
              <a:rPr lang="en-GB" dirty="0" smtClean="0"/>
              <a:t>analyses </a:t>
            </a:r>
            <a:r>
              <a:rPr lang="en-GB" dirty="0" smtClean="0"/>
              <a:t>often </a:t>
            </a:r>
            <a:r>
              <a:rPr lang="en-GB" dirty="0" smtClean="0"/>
              <a:t>lead </a:t>
            </a:r>
            <a:r>
              <a:rPr lang="en-GB" dirty="0" smtClean="0"/>
              <a:t>to a simulation result; could be a publication </a:t>
            </a:r>
            <a:r>
              <a:rPr lang="en-GB" dirty="0" smtClean="0"/>
              <a:t>figure</a:t>
            </a:r>
          </a:p>
          <a:p>
            <a:endParaRPr lang="en-GB" dirty="0" smtClean="0"/>
          </a:p>
          <a:p>
            <a:r>
              <a:rPr lang="en-GB" dirty="0" smtClean="0"/>
              <a:t>Important to be able to reproduce model </a:t>
            </a:r>
            <a:r>
              <a:rPr lang="en-GB" dirty="0" smtClean="0"/>
              <a:t>analyses; </a:t>
            </a:r>
            <a:r>
              <a:rPr lang="en-GB" dirty="0" smtClean="0"/>
              <a:t>Combine archive (SED-ML</a:t>
            </a:r>
            <a:r>
              <a:rPr lang="en-GB" dirty="0" smtClean="0"/>
              <a:t>)</a:t>
            </a:r>
          </a:p>
          <a:p>
            <a:endParaRPr lang="en-GB" dirty="0" smtClean="0"/>
          </a:p>
          <a:p>
            <a:pPr lvl="1"/>
            <a:r>
              <a:rPr lang="en-GB" dirty="0" smtClean="0"/>
              <a:t>Can be linked directly to model analysis in </a:t>
            </a:r>
            <a:r>
              <a:rPr lang="en-GB" dirty="0" smtClean="0"/>
              <a:t>SEEK: </a:t>
            </a:r>
            <a:r>
              <a:rPr lang="en-US" dirty="0" smtClean="0">
                <a:hlinkClick r:id="rId2"/>
              </a:rPr>
              <a:t>SED-ML archive link</a:t>
            </a:r>
            <a:endParaRPr lang="en-GB" dirty="0" smtClean="0"/>
          </a:p>
          <a:p>
            <a:pPr lvl="1"/>
            <a:endParaRPr lang="en-GB" dirty="0" smtClean="0"/>
          </a:p>
        </p:txBody>
      </p:sp>
    </p:spTree>
    <p:extLst>
      <p:ext uri="{BB962C8B-B14F-4D97-AF65-F5344CB8AC3E}">
        <p14:creationId xmlns:p14="http://schemas.microsoft.com/office/powerpoint/2010/main" val="175336659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err="1" smtClean="0"/>
              <a:t>Fairdom</a:t>
            </a:r>
            <a:r>
              <a:rPr lang="en-GB" dirty="0" smtClean="0"/>
              <a:t> and Publishing</a:t>
            </a:r>
            <a:endParaRPr lang="en-GB" dirty="0"/>
          </a:p>
        </p:txBody>
      </p:sp>
      <p:sp>
        <p:nvSpPr>
          <p:cNvPr id="5" name="Content Placeholder 4"/>
          <p:cNvSpPr>
            <a:spLocks noGrp="1"/>
          </p:cNvSpPr>
          <p:nvPr>
            <p:ph idx="1"/>
          </p:nvPr>
        </p:nvSpPr>
        <p:spPr/>
        <p:txBody>
          <a:bodyPr>
            <a:normAutofit/>
          </a:bodyPr>
          <a:lstStyle/>
          <a:p>
            <a:r>
              <a:rPr lang="en-GB" dirty="0" smtClean="0"/>
              <a:t>Data/models/SOPs are structured </a:t>
            </a:r>
            <a:r>
              <a:rPr lang="en-GB" dirty="0" smtClean="0"/>
              <a:t>in </a:t>
            </a:r>
            <a:r>
              <a:rPr lang="en-GB" dirty="0" smtClean="0"/>
              <a:t>ISA</a:t>
            </a:r>
          </a:p>
          <a:p>
            <a:r>
              <a:rPr lang="en-GB" dirty="0" smtClean="0"/>
              <a:t>Tools in SEEK, make it easier to adhere to standards (data in </a:t>
            </a:r>
            <a:r>
              <a:rPr lang="en-GB" dirty="0" err="1" smtClean="0"/>
              <a:t>RightField</a:t>
            </a:r>
            <a:r>
              <a:rPr lang="en-GB" dirty="0" smtClean="0"/>
              <a:t> annotated </a:t>
            </a:r>
            <a:r>
              <a:rPr lang="en-GB" dirty="0" err="1" smtClean="0"/>
              <a:t>spreadsheets</a:t>
            </a:r>
            <a:r>
              <a:rPr lang="en-GB" dirty="0" smtClean="0"/>
              <a:t>; models in MIRIAM annotated SBML files)</a:t>
            </a:r>
          </a:p>
          <a:p>
            <a:r>
              <a:rPr lang="en-GB" dirty="0" smtClean="0"/>
              <a:t>SEEK replaces messy Supplementary Info</a:t>
            </a:r>
          </a:p>
          <a:p>
            <a:r>
              <a:rPr lang="en-GB" dirty="0" smtClean="0"/>
              <a:t>Models directly </a:t>
            </a:r>
            <a:r>
              <a:rPr lang="en-GB" dirty="0" err="1" smtClean="0"/>
              <a:t>simulatable</a:t>
            </a:r>
            <a:r>
              <a:rPr lang="en-GB" dirty="0" smtClean="0"/>
              <a:t> in SEEK (via JWS), simulation scripts and data linking in SED-ML</a:t>
            </a:r>
            <a:endParaRPr lang="en-GB" dirty="0" smtClean="0"/>
          </a:p>
          <a:p>
            <a:endParaRPr lang="en-GB" dirty="0" smtClean="0"/>
          </a:p>
          <a:p>
            <a:pPr marL="914400" lvl="2" indent="0">
              <a:buNone/>
            </a:pPr>
            <a:endParaRPr lang="en-GB" dirty="0"/>
          </a:p>
        </p:txBody>
      </p:sp>
    </p:spTree>
    <p:extLst>
      <p:ext uri="{BB962C8B-B14F-4D97-AF65-F5344CB8AC3E}">
        <p14:creationId xmlns:p14="http://schemas.microsoft.com/office/powerpoint/2010/main" val="45329254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err="1" smtClean="0"/>
              <a:t>Fairdom</a:t>
            </a:r>
            <a:r>
              <a:rPr lang="en-GB" dirty="0" smtClean="0"/>
              <a:t> and Publishing</a:t>
            </a:r>
            <a:endParaRPr lang="en-GB" dirty="0"/>
          </a:p>
        </p:txBody>
      </p:sp>
      <p:sp>
        <p:nvSpPr>
          <p:cNvPr id="5" name="Content Placeholder 4"/>
          <p:cNvSpPr>
            <a:spLocks noGrp="1"/>
          </p:cNvSpPr>
          <p:nvPr>
            <p:ph idx="1"/>
          </p:nvPr>
        </p:nvSpPr>
        <p:spPr/>
        <p:txBody>
          <a:bodyPr>
            <a:normAutofit lnSpcReduction="10000"/>
          </a:bodyPr>
          <a:lstStyle/>
          <a:p>
            <a:r>
              <a:rPr lang="en-GB" dirty="0" smtClean="0"/>
              <a:t>Collaborate with journals in peer reviewing manuscripts with mathematical models</a:t>
            </a:r>
          </a:p>
          <a:p>
            <a:r>
              <a:rPr lang="en-GB" dirty="0" smtClean="0"/>
              <a:t>Models undergo technical </a:t>
            </a:r>
            <a:r>
              <a:rPr lang="en-GB" dirty="0" err="1" smtClean="0"/>
              <a:t>curation</a:t>
            </a:r>
            <a:r>
              <a:rPr lang="en-GB" dirty="0" smtClean="0"/>
              <a:t> (contacting authors is often necessary)</a:t>
            </a:r>
            <a:endParaRPr lang="en-GB" dirty="0" smtClean="0"/>
          </a:p>
          <a:p>
            <a:r>
              <a:rPr lang="en-GB" dirty="0" smtClean="0"/>
              <a:t>Models are made available to reviewers (private), include links to SED-ML archives to reproduce specific figures in manuscript</a:t>
            </a:r>
          </a:p>
          <a:p>
            <a:r>
              <a:rPr lang="en-GB" dirty="0" smtClean="0"/>
              <a:t>After publication links are made available in the PDF, as clickable figures</a:t>
            </a:r>
          </a:p>
          <a:p>
            <a:endParaRPr lang="en-GB" dirty="0" smtClean="0"/>
          </a:p>
          <a:p>
            <a:pPr marL="914400" lvl="2" indent="0">
              <a:buNone/>
            </a:pPr>
            <a:endParaRPr lang="en-GB" dirty="0"/>
          </a:p>
        </p:txBody>
      </p:sp>
    </p:spTree>
    <p:extLst>
      <p:ext uri="{BB962C8B-B14F-4D97-AF65-F5344CB8AC3E}">
        <p14:creationId xmlns:p14="http://schemas.microsoft.com/office/powerpoint/2010/main" val="228691984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err="1" smtClean="0"/>
              <a:t>Fairdom</a:t>
            </a:r>
            <a:r>
              <a:rPr lang="en-GB" dirty="0" smtClean="0"/>
              <a:t> and Publishing</a:t>
            </a:r>
            <a:endParaRPr lang="en-GB" dirty="0"/>
          </a:p>
        </p:txBody>
      </p:sp>
      <p:pic>
        <p:nvPicPr>
          <p:cNvPr id="3" name="Content Placeholder 2"/>
          <p:cNvPicPr>
            <a:picLocks noGrp="1" noChangeAspect="1"/>
          </p:cNvPicPr>
          <p:nvPr>
            <p:ph idx="1"/>
          </p:nvPr>
        </p:nvPicPr>
        <p:blipFill>
          <a:blip r:embed="rId2"/>
          <a:srcRect t="1344" b="1344"/>
          <a:stretch>
            <a:fillRect/>
          </a:stretch>
        </p:blipFill>
        <p:spPr/>
      </p:pic>
    </p:spTree>
    <p:extLst>
      <p:ext uri="{BB962C8B-B14F-4D97-AF65-F5344CB8AC3E}">
        <p14:creationId xmlns:p14="http://schemas.microsoft.com/office/powerpoint/2010/main" val="123511535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Acknowledgements</a:t>
            </a:r>
            <a:endParaRPr lang="en-GB" dirty="0"/>
          </a:p>
        </p:txBody>
      </p:sp>
      <p:sp>
        <p:nvSpPr>
          <p:cNvPr id="5" name="Content Placeholder 4"/>
          <p:cNvSpPr>
            <a:spLocks noGrp="1"/>
          </p:cNvSpPr>
          <p:nvPr>
            <p:ph idx="1"/>
          </p:nvPr>
        </p:nvSpPr>
        <p:spPr/>
        <p:txBody>
          <a:bodyPr/>
          <a:lstStyle/>
          <a:p>
            <a:r>
              <a:rPr lang="en-GB" dirty="0" err="1" smtClean="0"/>
              <a:t>Fairdom</a:t>
            </a:r>
            <a:r>
              <a:rPr lang="en-GB" dirty="0" smtClean="0"/>
              <a:t> team</a:t>
            </a:r>
          </a:p>
          <a:p>
            <a:r>
              <a:rPr lang="en-GB" dirty="0" smtClean="0"/>
              <a:t>JWS Online team</a:t>
            </a:r>
          </a:p>
          <a:p>
            <a:r>
              <a:rPr lang="en-GB" dirty="0" smtClean="0"/>
              <a:t>SARCHI (DST/NRF South Africa)</a:t>
            </a:r>
          </a:p>
          <a:p>
            <a:r>
              <a:rPr lang="en-GB" dirty="0" smtClean="0"/>
              <a:t>BBSRC</a:t>
            </a:r>
            <a:endParaRPr lang="en-GB" dirty="0" smtClean="0"/>
          </a:p>
          <a:p>
            <a:pPr lvl="2"/>
            <a:endParaRPr lang="en-GB" dirty="0"/>
          </a:p>
        </p:txBody>
      </p:sp>
    </p:spTree>
    <p:extLst>
      <p:ext uri="{BB962C8B-B14F-4D97-AF65-F5344CB8AC3E}">
        <p14:creationId xmlns:p14="http://schemas.microsoft.com/office/powerpoint/2010/main" val="45329254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2208</TotalTime>
  <Words>384</Words>
  <Application>Microsoft Macintosh PowerPoint</Application>
  <PresentationFormat>On-screen Show (4:3)</PresentationFormat>
  <Paragraphs>46</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2_Office Theme</vt:lpstr>
      <vt:lpstr>Publishing FAIR studies with citable research assets: a case study</vt:lpstr>
      <vt:lpstr>SEEK data structures; ISA and beyond</vt:lpstr>
      <vt:lpstr>SEEK data structures; ISA and beyond</vt:lpstr>
      <vt:lpstr>SEEK data structures; ISA and beyond</vt:lpstr>
      <vt:lpstr>Combine archive simulation specs</vt:lpstr>
      <vt:lpstr>Fairdom and Publishing</vt:lpstr>
      <vt:lpstr>Fairdom and Publishing</vt:lpstr>
      <vt:lpstr>Fairdom and Publishing</vt:lpstr>
      <vt:lpstr>Acknowledgements</vt:lpstr>
    </vt:vector>
  </TitlesOfParts>
  <Company>University of Manchester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carole</dc:creator>
  <cp:lastModifiedBy>Jacky Snoep</cp:lastModifiedBy>
  <cp:revision>18</cp:revision>
  <dcterms:created xsi:type="dcterms:W3CDTF">2016-05-09T11:14:58Z</dcterms:created>
  <dcterms:modified xsi:type="dcterms:W3CDTF">2016-09-15T07:47:01Z</dcterms:modified>
</cp:coreProperties>
</file>