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5" r:id="rId1"/>
  </p:sldMasterIdLst>
  <p:notesMasterIdLst>
    <p:notesMasterId r:id="rId21"/>
  </p:notesMasterIdLst>
  <p:sldIdLst>
    <p:sldId id="256" r:id="rId2"/>
    <p:sldId id="257" r:id="rId3"/>
    <p:sldId id="262" r:id="rId4"/>
    <p:sldId id="265" r:id="rId5"/>
    <p:sldId id="261" r:id="rId6"/>
    <p:sldId id="258" r:id="rId7"/>
    <p:sldId id="269" r:id="rId8"/>
    <p:sldId id="267" r:id="rId9"/>
    <p:sldId id="281" r:id="rId10"/>
    <p:sldId id="268" r:id="rId11"/>
    <p:sldId id="270" r:id="rId12"/>
    <p:sldId id="273" r:id="rId13"/>
    <p:sldId id="274" r:id="rId14"/>
    <p:sldId id="277" r:id="rId15"/>
    <p:sldId id="271" r:id="rId16"/>
    <p:sldId id="278" r:id="rId17"/>
    <p:sldId id="282" r:id="rId18"/>
    <p:sldId id="260" r:id="rId19"/>
    <p:sldId id="26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9" autoAdjust="0"/>
    <p:restoredTop sz="95091" autoAdjust="0"/>
  </p:normalViewPr>
  <p:slideViewPr>
    <p:cSldViewPr snapToGrid="0">
      <p:cViewPr varScale="1">
        <p:scale>
          <a:sx n="56" d="100"/>
          <a:sy n="56" d="100"/>
        </p:scale>
        <p:origin x="732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BFB8B-5C81-4D0C-9E0D-54B2346705E9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9EC40-3A48-413B-8762-71E1F8C6A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586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Stimulus-response experiment reveals unexpected system behavior,</a:t>
            </a:r>
            <a:r>
              <a:rPr lang="en-US" baseline="0" noProof="0" dirty="0" smtClean="0"/>
              <a:t> sometimes referred as ‘ATP-paradox’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3FE03-3361-4FED-8DB7-2C2C3C6634E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977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F4C371-4309-4161-8EDB-D1CB53A14B11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96386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9EC40-3A48-413B-8762-71E1F8C6A91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87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Our research focus is on the interface among [</a:t>
            </a:r>
            <a:r>
              <a:rPr lang="en-GB" dirty="0" err="1" smtClean="0"/>
              <a:t>glycolysis</a:t>
            </a:r>
            <a:r>
              <a:rPr lang="en-GB" dirty="0" smtClean="0"/>
              <a:t> + PPP] and </a:t>
            </a:r>
            <a:r>
              <a:rPr lang="en-GB" dirty="0" err="1" smtClean="0"/>
              <a:t>purine</a:t>
            </a:r>
            <a:r>
              <a:rPr lang="en-GB" baseline="0" dirty="0" smtClean="0"/>
              <a:t> [salvage + ‘de novo’] pathways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3FE03-3361-4FED-8DB7-2C2C3C6634E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024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ACDFD-A7E4-489C-831E-5956B07977FF}" type="datetime1">
              <a:rPr lang="en-US" smtClean="0"/>
              <a:t>9/16/2016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B00D6-20D8-4657-B2BE-D6D132F92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794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F54C1-BEFA-4D3A-8453-D1A34A89B0DA}" type="datetime1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B00D6-20D8-4657-B2BE-D6D132F92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882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31253-6F24-4BD2-AD4B-B9C0A295989B}" type="datetime1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B00D6-20D8-4657-B2BE-D6D132F92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52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A194-D119-46B1-A621-8DE62F39E27D}" type="datetime1">
              <a:rPr lang="en-US" smtClean="0"/>
              <a:t>9/16/2016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B00D6-20D8-4657-B2BE-D6D132F92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69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3021F-CC94-4720-8AE0-DFF30FA64FC7}" type="datetime1">
              <a:rPr lang="en-US" smtClean="0"/>
              <a:t>9/16/2016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B00D6-20D8-4657-B2BE-D6D132F92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804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F89AE-E210-4AC1-A42D-C5D76D0EFAF3}" type="datetime1">
              <a:rPr lang="en-US" smtClean="0"/>
              <a:t>9/16/2016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B00D6-20D8-4657-B2BE-D6D132F92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07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B0AC-77F0-4504-8CC2-AE7CFFCCFA46}" type="datetime1">
              <a:rPr lang="en-US" smtClean="0"/>
              <a:t>9/16/2016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B00D6-20D8-4657-B2BE-D6D132F929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117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8A171-FE69-45B2-96CD-C5FCF7D3EE6C}" type="datetime1">
              <a:rPr lang="en-US" smtClean="0"/>
              <a:t>9/16/2016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B00D6-20D8-4657-B2BE-D6D132F92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64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69A7-DDB9-4877-BA65-837545F395E3}" type="datetime1">
              <a:rPr lang="en-US" smtClean="0"/>
              <a:t>9/16/2016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B00D6-20D8-4657-B2BE-D6D132F92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892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A4B4-8F78-4FA5-B321-2155D92DACD3}" type="datetime1">
              <a:rPr lang="en-US" smtClean="0"/>
              <a:t>9/16/2016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B00D6-20D8-4657-B2BE-D6D132F92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70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A4DDFC1C-9F29-4B37-B88B-83FF91D4269D}" type="datetime1">
              <a:rPr lang="en-US" smtClean="0"/>
              <a:t>9/16/2016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B00D6-20D8-4657-B2BE-D6D132F92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19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24C8847E-8437-4BAE-9BEB-0CBDBCE025E6}" type="datetime1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444B00D6-20D8-4657-B2BE-D6D132F92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593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9.png"/><Relationship Id="rId7" Type="http://schemas.openxmlformats.org/officeDocument/2006/relationships/image" Target="../media/image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jpeg"/><Relationship Id="rId5" Type="http://schemas.openxmlformats.org/officeDocument/2006/relationships/image" Target="../media/image13.png"/><Relationship Id="rId4" Type="http://schemas.openxmlformats.org/officeDocument/2006/relationships/image" Target="../media/image3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jpeg"/><Relationship Id="rId5" Type="http://schemas.openxmlformats.org/officeDocument/2006/relationships/image" Target="../media/image13.png"/><Relationship Id="rId4" Type="http://schemas.openxmlformats.org/officeDocument/2006/relationships/image" Target="../media/image35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8.emf"/><Relationship Id="rId7" Type="http://schemas.openxmlformats.org/officeDocument/2006/relationships/image" Target="../media/image37.wmf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39.png"/><Relationship Id="rId5" Type="http://schemas.openxmlformats.org/officeDocument/2006/relationships/image" Target="../media/image36.wmf"/><Relationship Id="rId10" Type="http://schemas.openxmlformats.org/officeDocument/2006/relationships/image" Target="../media/image34.png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.jpeg"/><Relationship Id="rId7" Type="http://schemas.openxmlformats.org/officeDocument/2006/relationships/image" Target="../media/image4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2.png"/><Relationship Id="rId9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gif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1.jpe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jpe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image" Target="../media/image6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11" Type="http://schemas.openxmlformats.org/officeDocument/2006/relationships/image" Target="../media/image10.png"/><Relationship Id="rId5" Type="http://schemas.openxmlformats.org/officeDocument/2006/relationships/image" Target="../media/image8.pn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13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e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6.bin"/><Relationship Id="rId4" Type="http://schemas.openxmlformats.org/officeDocument/2006/relationships/image" Target="../media/image1.jpeg"/><Relationship Id="rId9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1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8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11" Type="http://schemas.openxmlformats.org/officeDocument/2006/relationships/image" Target="../media/image16.emf"/><Relationship Id="rId5" Type="http://schemas.openxmlformats.org/officeDocument/2006/relationships/oleObject" Target="../embeddings/oleObject8.bin"/><Relationship Id="rId15" Type="http://schemas.openxmlformats.org/officeDocument/2006/relationships/image" Target="../media/image2.png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17.emf"/><Relationship Id="rId9" Type="http://schemas.openxmlformats.org/officeDocument/2006/relationships/image" Target="../media/image15.emf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My.PAL history &amp; experience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Dr.Maksim Zakhartsev</a:t>
            </a:r>
            <a:br>
              <a:rPr lang="de-DE" dirty="0" smtClean="0"/>
            </a:br>
            <a:r>
              <a:rPr lang="de-DE" dirty="0" smtClean="0"/>
              <a:t>Plant Systems Biology</a:t>
            </a:r>
            <a:br>
              <a:rPr lang="de-DE" dirty="0" smtClean="0"/>
            </a:br>
            <a:r>
              <a:rPr lang="de-DE" dirty="0" smtClean="0"/>
              <a:t>University Hohenheim</a:t>
            </a:r>
            <a:br>
              <a:rPr lang="de-DE" dirty="0" smtClean="0"/>
            </a:br>
            <a:r>
              <a:rPr lang="de-DE" dirty="0" smtClean="0"/>
              <a:t>Stuttgart, Germany</a:t>
            </a:r>
            <a:endParaRPr lang="en-US" dirty="0"/>
          </a:p>
        </p:txBody>
      </p:sp>
      <p:pic>
        <p:nvPicPr>
          <p:cNvPr id="4" name="Picture 3" descr="sysmo_logo_dru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426" y="1136755"/>
            <a:ext cx="1285852" cy="5754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093" y="462203"/>
            <a:ext cx="1924540" cy="192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36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B00D6-20D8-4657-B2BE-D6D132F929A7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373" y="189186"/>
            <a:ext cx="11045254" cy="4635062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611750" y="1147572"/>
            <a:ext cx="10468603" cy="5253228"/>
            <a:chOff x="1611750" y="1147572"/>
            <a:chExt cx="10468603" cy="5253228"/>
          </a:xfrm>
        </p:grpSpPr>
        <p:grpSp>
          <p:nvGrpSpPr>
            <p:cNvPr id="15" name="Group 14"/>
            <p:cNvGrpSpPr/>
            <p:nvPr/>
          </p:nvGrpSpPr>
          <p:grpSpPr>
            <a:xfrm>
              <a:off x="1611750" y="1147572"/>
              <a:ext cx="10468603" cy="5253228"/>
              <a:chOff x="1690580" y="1147572"/>
              <a:chExt cx="10468603" cy="5253228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1690580" y="1147572"/>
                <a:ext cx="8270284" cy="5253228"/>
                <a:chOff x="1690580" y="1147572"/>
                <a:chExt cx="8270284" cy="5253228"/>
              </a:xfrm>
            </p:grpSpPr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690580" y="1147572"/>
                  <a:ext cx="8270284" cy="525322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9" name="Double Bracket 8"/>
                <p:cNvSpPr/>
                <p:nvPr/>
              </p:nvSpPr>
              <p:spPr>
                <a:xfrm>
                  <a:off x="5075954" y="5810349"/>
                  <a:ext cx="1440160" cy="576064"/>
                </a:xfrm>
                <a:prstGeom prst="bracketPair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u="sng" dirty="0" smtClean="0"/>
                    <a:t>S</a:t>
                  </a:r>
                  <a:r>
                    <a:rPr lang="en-US" dirty="0" smtClean="0"/>
                    <a:t>TUDY</a:t>
                  </a:r>
                  <a:endParaRPr lang="en-US" dirty="0"/>
                </a:p>
              </p:txBody>
            </p:sp>
            <p:sp>
              <p:nvSpPr>
                <p:cNvPr id="10" name="Double Bracket 9"/>
                <p:cNvSpPr/>
                <p:nvPr/>
              </p:nvSpPr>
              <p:spPr>
                <a:xfrm>
                  <a:off x="7985148" y="5794583"/>
                  <a:ext cx="1440160" cy="576064"/>
                </a:xfrm>
                <a:prstGeom prst="bracketPair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u="sng" dirty="0" smtClean="0"/>
                    <a:t>A</a:t>
                  </a:r>
                  <a:r>
                    <a:rPr lang="en-US" dirty="0" smtClean="0"/>
                    <a:t>SSAY</a:t>
                  </a:r>
                  <a:endParaRPr lang="en-US" dirty="0"/>
                </a:p>
              </p:txBody>
            </p:sp>
            <p:sp>
              <p:nvSpPr>
                <p:cNvPr id="11" name="Double Bracket 10"/>
                <p:cNvSpPr/>
                <p:nvPr/>
              </p:nvSpPr>
              <p:spPr>
                <a:xfrm>
                  <a:off x="1696796" y="5810349"/>
                  <a:ext cx="2304256" cy="576064"/>
                </a:xfrm>
                <a:prstGeom prst="bracketPair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u="sng" dirty="0" smtClean="0"/>
                    <a:t>I</a:t>
                  </a:r>
                  <a:r>
                    <a:rPr lang="en-US" dirty="0" smtClean="0"/>
                    <a:t>NVESTIGATION</a:t>
                  </a:r>
                  <a:endParaRPr lang="en-US" dirty="0"/>
                </a:p>
              </p:txBody>
            </p:sp>
          </p:grpSp>
          <p:sp>
            <p:nvSpPr>
              <p:cNvPr id="13" name="Rectangular Callout 12"/>
              <p:cNvSpPr/>
              <p:nvPr/>
            </p:nvSpPr>
            <p:spPr>
              <a:xfrm>
                <a:off x="9936245" y="2620222"/>
                <a:ext cx="2222938" cy="578122"/>
              </a:xfrm>
              <a:prstGeom prst="wedgeRectCallout">
                <a:avLst>
                  <a:gd name="adj1" fmla="val -69769"/>
                  <a:gd name="adj2" fmla="val -5748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 smtClean="0"/>
                  <a:t>Experimental assay</a:t>
                </a:r>
                <a:endParaRPr lang="en-US" dirty="0"/>
              </a:p>
            </p:txBody>
          </p:sp>
          <p:sp>
            <p:nvSpPr>
              <p:cNvPr id="14" name="Rectangular Callout 13"/>
              <p:cNvSpPr/>
              <p:nvPr/>
            </p:nvSpPr>
            <p:spPr>
              <a:xfrm>
                <a:off x="9924297" y="5341766"/>
                <a:ext cx="2222938" cy="578122"/>
              </a:xfrm>
              <a:prstGeom prst="wedgeRectCallout">
                <a:avLst>
                  <a:gd name="adj1" fmla="val -69060"/>
                  <a:gd name="adj2" fmla="val 1341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 smtClean="0"/>
                  <a:t>Modeling assay</a:t>
                </a:r>
                <a:endParaRPr lang="en-US" dirty="0"/>
              </a:p>
            </p:txBody>
          </p:sp>
        </p:grpSp>
        <p:sp>
          <p:nvSpPr>
            <p:cNvPr id="16" name="Rectangular Callout 15"/>
            <p:cNvSpPr/>
            <p:nvPr/>
          </p:nvSpPr>
          <p:spPr>
            <a:xfrm>
              <a:off x="2390658" y="4851726"/>
              <a:ext cx="1531564" cy="578122"/>
            </a:xfrm>
            <a:prstGeom prst="wedgeRectCallout">
              <a:avLst>
                <a:gd name="adj1" fmla="val 106551"/>
                <a:gd name="adj2" fmla="val -8203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Publication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6044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B00D6-20D8-4657-B2BE-D6D132F929A7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6" y="10742"/>
            <a:ext cx="7520759" cy="68472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366" y="229292"/>
            <a:ext cx="10646979" cy="63543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704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naerobic yeast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4698" y="2261821"/>
            <a:ext cx="10557104" cy="52124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/>
          <a:p>
            <a:pPr marL="342900" indent="-342900"/>
            <a:r>
              <a:rPr lang="en-US" dirty="0" smtClean="0">
                <a:latin typeface="+mn-lt"/>
              </a:rPr>
              <a:t>stoichiometric </a:t>
            </a:r>
            <a:r>
              <a:rPr lang="en-US" dirty="0">
                <a:latin typeface="+mn-lt"/>
              </a:rPr>
              <a:t>model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94300-7D7D-4836-91C0-FE7D586E3DCA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454608"/>
              </p:ext>
            </p:extLst>
          </p:nvPr>
        </p:nvGraphicFramePr>
        <p:xfrm>
          <a:off x="8855613" y="1887504"/>
          <a:ext cx="3286148" cy="415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4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286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de-DE" dirty="0" smtClean="0"/>
                        <a:t>Stoichiometric model of </a:t>
                      </a:r>
                      <a:r>
                        <a:rPr lang="de-DE" i="1" dirty="0" smtClean="0"/>
                        <a:t>Saccaromyces</a:t>
                      </a:r>
                      <a:r>
                        <a:rPr lang="de-DE" i="1" baseline="0" dirty="0" smtClean="0"/>
                        <a:t> cerevisiae </a:t>
                      </a:r>
                      <a:r>
                        <a:rPr lang="de-DE" baseline="0" dirty="0" smtClean="0"/>
                        <a:t>growing </a:t>
                      </a:r>
                      <a:r>
                        <a:rPr lang="de-DE" b="1" u="sng" baseline="0" dirty="0" smtClean="0"/>
                        <a:t>an</a:t>
                      </a:r>
                      <a:r>
                        <a:rPr lang="de-DE" baseline="0" dirty="0" smtClean="0"/>
                        <a:t>aerobically at D=0.1 h¯¹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Compartments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1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Pathways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35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Transformers: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254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de-DE" dirty="0" smtClean="0"/>
                        <a:t>reactions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214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de-DE" dirty="0" smtClean="0"/>
                        <a:t>transports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33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dirty="0" smtClean="0"/>
                        <a:t>polymerization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Compounds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253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de-DE" dirty="0" smtClean="0"/>
                        <a:t>balanced comp.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234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2231136" y="3189275"/>
            <a:ext cx="3143272" cy="3357586"/>
          </a:xfrm>
          <a:prstGeom prst="roundRect">
            <a:avLst>
              <a:gd name="adj" fmla="val 5181"/>
            </a:avLst>
          </a:prstGeom>
          <a:noFill/>
          <a:ln w="38100">
            <a:solidFill>
              <a:srgbClr val="FF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" name="Picture 9" descr="MOS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362046" y="196659"/>
            <a:ext cx="676600" cy="768033"/>
          </a:xfrm>
          <a:prstGeom prst="rect">
            <a:avLst/>
          </a:prstGeom>
        </p:spPr>
      </p:pic>
      <p:pic>
        <p:nvPicPr>
          <p:cNvPr id="14" name="Picture 13" descr="sysmo_logo_druc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9186" y="196659"/>
            <a:ext cx="1285852" cy="575437"/>
          </a:xfrm>
          <a:prstGeom prst="rect">
            <a:avLst/>
          </a:prstGeom>
        </p:spPr>
      </p:pic>
      <p:pic>
        <p:nvPicPr>
          <p:cNvPr id="292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967088" y="1050528"/>
            <a:ext cx="1071558" cy="595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761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/>
          <a:p>
            <a:pPr marL="342900" indent="-342900"/>
            <a:r>
              <a:rPr lang="en-US" dirty="0" smtClean="0">
                <a:latin typeface="+mn-lt"/>
              </a:rPr>
              <a:t>Supplementary information</a:t>
            </a:r>
            <a:endParaRPr lang="en-US" dirty="0">
              <a:latin typeface="+mn-l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00A61-6463-4CA1-BF8F-29205528D221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891638" y="2221623"/>
            <a:ext cx="6255664" cy="4639288"/>
            <a:chOff x="131112" y="1268760"/>
            <a:chExt cx="6255664" cy="4639288"/>
          </a:xfrm>
        </p:grpSpPr>
        <p:pic>
          <p:nvPicPr>
            <p:cNvPr id="22" name="Picture 21" descr="Untitled-1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512" y="1268760"/>
              <a:ext cx="6207264" cy="350378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9759" y="4244727"/>
              <a:ext cx="1067873" cy="1057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131112" y="5261717"/>
              <a:ext cx="13051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Annotation </a:t>
              </a:r>
              <a:br>
                <a:rPr lang="en-US" dirty="0"/>
              </a:br>
              <a:r>
                <a:rPr lang="en-US" dirty="0"/>
                <a:t>file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 rot="16200000">
              <a:off x="545058" y="4626930"/>
              <a:ext cx="562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7030A0"/>
                  </a:solidFill>
                </a:rPr>
                <a:t>SEEK</a:t>
              </a:r>
              <a:endParaRPr lang="en-US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721740" y="2322766"/>
            <a:ext cx="6743614" cy="4535234"/>
            <a:chOff x="2148866" y="1340768"/>
            <a:chExt cx="6743614" cy="4535234"/>
          </a:xfrm>
        </p:grpSpPr>
        <p:sp>
          <p:nvSpPr>
            <p:cNvPr id="16" name="TextBox 15"/>
            <p:cNvSpPr txBox="1"/>
            <p:nvPr/>
          </p:nvSpPr>
          <p:spPr>
            <a:xfrm>
              <a:off x="2148866" y="5229671"/>
              <a:ext cx="161294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Stoichiometric </a:t>
              </a:r>
              <a:br>
                <a:rPr lang="en-US" dirty="0"/>
              </a:br>
              <a:r>
                <a:rPr lang="en-US" dirty="0"/>
                <a:t>matrix</a:t>
              </a:r>
            </a:p>
          </p:txBody>
        </p:sp>
        <p:pic>
          <p:nvPicPr>
            <p:cNvPr id="24" name="Picture 23" descr="stoch matrix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04772" y="1340768"/>
              <a:ext cx="6387708" cy="406055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34" name="Group 33"/>
            <p:cNvGrpSpPr/>
            <p:nvPr/>
          </p:nvGrpSpPr>
          <p:grpSpPr>
            <a:xfrm>
              <a:off x="2421401" y="4149551"/>
              <a:ext cx="1067873" cy="1057300"/>
              <a:chOff x="2421401" y="4149551"/>
              <a:chExt cx="1067873" cy="1057300"/>
            </a:xfrm>
          </p:grpSpPr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421401" y="4149551"/>
                <a:ext cx="1067873" cy="1057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" name="TextBox 30"/>
              <p:cNvSpPr txBox="1"/>
              <p:nvPr/>
            </p:nvSpPr>
            <p:spPr>
              <a:xfrm rot="16200000">
                <a:off x="2721448" y="4452425"/>
                <a:ext cx="5629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7030A0"/>
                    </a:solidFill>
                  </a:rPr>
                  <a:t>SEEK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4690204" y="2260235"/>
            <a:ext cx="5148064" cy="4323445"/>
            <a:chOff x="3434133" y="2931195"/>
            <a:chExt cx="5148064" cy="4323445"/>
          </a:xfrm>
        </p:grpSpPr>
        <p:pic>
          <p:nvPicPr>
            <p:cNvPr id="26" name="Picture 25" descr="SMBL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34133" y="2931195"/>
              <a:ext cx="5148064" cy="376519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36" name="Group 35"/>
            <p:cNvGrpSpPr/>
            <p:nvPr/>
          </p:nvGrpSpPr>
          <p:grpSpPr>
            <a:xfrm>
              <a:off x="3724795" y="5805188"/>
              <a:ext cx="1067873" cy="1449452"/>
              <a:chOff x="3724795" y="5805188"/>
              <a:chExt cx="1067873" cy="1449452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3724795" y="5805188"/>
                <a:ext cx="1067873" cy="1449452"/>
                <a:chOff x="3850904" y="5805188"/>
                <a:chExt cx="1067873" cy="1449452"/>
              </a:xfrm>
            </p:grpSpPr>
            <p:pic>
              <p:nvPicPr>
                <p:cNvPr id="19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850904" y="5805188"/>
                  <a:ext cx="1067873" cy="1057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0" name="TextBox 19"/>
                <p:cNvSpPr txBox="1"/>
                <p:nvPr/>
              </p:nvSpPr>
              <p:spPr>
                <a:xfrm>
                  <a:off x="3995954" y="6885308"/>
                  <a:ext cx="77777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SBML </a:t>
                  </a:r>
                </a:p>
              </p:txBody>
            </p:sp>
          </p:grpSp>
          <p:sp>
            <p:nvSpPr>
              <p:cNvPr id="32" name="TextBox 31"/>
              <p:cNvSpPr txBox="1"/>
              <p:nvPr/>
            </p:nvSpPr>
            <p:spPr>
              <a:xfrm rot="16200000">
                <a:off x="4033119" y="6130641"/>
                <a:ext cx="5629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7030A0"/>
                    </a:solidFill>
                  </a:rPr>
                  <a:t>SEEK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</p:grpSp>
      </p:grpSp>
      <p:pic>
        <p:nvPicPr>
          <p:cNvPr id="30" name="Picture 29" descr="MOSE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362046" y="196659"/>
            <a:ext cx="676600" cy="768033"/>
          </a:xfrm>
          <a:prstGeom prst="rect">
            <a:avLst/>
          </a:prstGeom>
        </p:spPr>
      </p:pic>
      <p:pic>
        <p:nvPicPr>
          <p:cNvPr id="33" name="Picture 32" descr="sysmo_logo_druck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9186" y="196659"/>
            <a:ext cx="1285852" cy="575437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6649893" y="2322766"/>
            <a:ext cx="5473383" cy="4534763"/>
            <a:chOff x="574273" y="1916832"/>
            <a:chExt cx="5473383" cy="4534763"/>
          </a:xfrm>
        </p:grpSpPr>
        <p:grpSp>
          <p:nvGrpSpPr>
            <p:cNvPr id="39" name="Group 38"/>
            <p:cNvGrpSpPr/>
            <p:nvPr/>
          </p:nvGrpSpPr>
          <p:grpSpPr>
            <a:xfrm>
              <a:off x="574273" y="1916832"/>
              <a:ext cx="5473383" cy="4534763"/>
              <a:chOff x="574273" y="1916832"/>
              <a:chExt cx="5473383" cy="4534763"/>
            </a:xfrm>
          </p:grpSpPr>
          <p:pic>
            <p:nvPicPr>
              <p:cNvPr id="43" name="Picture 42" descr="MFA.jp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755576" y="1916832"/>
                <a:ext cx="5292080" cy="3648641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grpSp>
            <p:nvGrpSpPr>
              <p:cNvPr id="44" name="Group 43"/>
              <p:cNvGrpSpPr/>
              <p:nvPr/>
            </p:nvGrpSpPr>
            <p:grpSpPr>
              <a:xfrm>
                <a:off x="574273" y="4725144"/>
                <a:ext cx="1196610" cy="1726451"/>
                <a:chOff x="3457991" y="5013176"/>
                <a:chExt cx="1196610" cy="1726451"/>
              </a:xfrm>
            </p:grpSpPr>
            <p:pic>
              <p:nvPicPr>
                <p:cNvPr id="45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522360" y="5013176"/>
                  <a:ext cx="1067873" cy="1057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6" name="TextBox 45"/>
                <p:cNvSpPr txBox="1"/>
                <p:nvPr/>
              </p:nvSpPr>
              <p:spPr>
                <a:xfrm>
                  <a:off x="3457991" y="6093296"/>
                  <a:ext cx="1196610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Stationary </a:t>
                  </a:r>
                  <a:br>
                    <a:rPr lang="en-US" dirty="0"/>
                  </a:br>
                  <a:r>
                    <a:rPr lang="en-US" dirty="0"/>
                    <a:t>fluxes</a:t>
                  </a:r>
                </a:p>
              </p:txBody>
            </p:sp>
          </p:grpSp>
        </p:grpSp>
        <p:sp>
          <p:nvSpPr>
            <p:cNvPr id="42" name="TextBox 41"/>
            <p:cNvSpPr txBox="1"/>
            <p:nvPr/>
          </p:nvSpPr>
          <p:spPr>
            <a:xfrm rot="16200000">
              <a:off x="916010" y="5028018"/>
              <a:ext cx="562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7030A0"/>
                  </a:solidFill>
                </a:rPr>
                <a:t>SEEK</a:t>
              </a:r>
              <a:endParaRPr lang="en-US" dirty="0">
                <a:solidFill>
                  <a:srgbClr val="7030A0"/>
                </a:solidFill>
              </a:endParaRPr>
            </a:p>
          </p:txBody>
        </p:sp>
      </p:grp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967088" y="1050528"/>
            <a:ext cx="1071558" cy="595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240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/>
          <a:p>
            <a:pPr marL="342900" indent="-342900"/>
            <a:r>
              <a:rPr lang="en-GB" dirty="0">
                <a:latin typeface="+mn-lt"/>
              </a:rPr>
              <a:t>Model structure: mathematics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CAAB-2B85-4DF8-BBA6-7459B94D90AF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4506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385658"/>
              </p:ext>
            </p:extLst>
          </p:nvPr>
        </p:nvGraphicFramePr>
        <p:xfrm>
          <a:off x="2591097" y="2279537"/>
          <a:ext cx="6980021" cy="4515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Visio" r:id="rId3" imgW="11034807" imgH="7138524" progId="Visio.Drawing.11">
                  <p:embed/>
                </p:oleObj>
              </mc:Choice>
              <mc:Fallback>
                <p:oleObj name="Visio" r:id="rId3" imgW="11034807" imgH="7138524" progId="Visio.Drawing.11">
                  <p:embed/>
                  <p:pic>
                    <p:nvPicPr>
                      <p:cNvPr id="4506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1097" y="2279537"/>
                        <a:ext cx="6980021" cy="45153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MOSE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362046" y="196659"/>
            <a:ext cx="676600" cy="768033"/>
          </a:xfrm>
          <a:prstGeom prst="rect">
            <a:avLst/>
          </a:prstGeom>
        </p:spPr>
      </p:pic>
      <p:pic>
        <p:nvPicPr>
          <p:cNvPr id="11" name="Picture 10" descr="sysmo_logo_druc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9186" y="196659"/>
            <a:ext cx="1285852" cy="5754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448" y="1109762"/>
            <a:ext cx="678251" cy="60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25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77BD-22A2-4722-AABC-C7DFDC12427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584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2117348"/>
              </p:ext>
            </p:extLst>
          </p:nvPr>
        </p:nvGraphicFramePr>
        <p:xfrm>
          <a:off x="4501278" y="0"/>
          <a:ext cx="7199068" cy="6653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Visio" r:id="rId3" imgW="7138771" imgH="6609844" progId="Visio.Drawing.11">
                  <p:embed/>
                </p:oleObj>
              </mc:Choice>
              <mc:Fallback>
                <p:oleObj name="Visio" r:id="rId3" imgW="7138771" imgH="6609844" progId="Visio.Drawing.11">
                  <p:embed/>
                  <p:pic>
                    <p:nvPicPr>
                      <p:cNvPr id="35841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1278" y="0"/>
                        <a:ext cx="7199068" cy="66530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910" y="964692"/>
            <a:ext cx="4689926" cy="1188720"/>
          </a:xfrm>
        </p:spPr>
        <p:txBody>
          <a:bodyPr anchor="ctr">
            <a:noAutofit/>
          </a:bodyPr>
          <a:lstStyle/>
          <a:p>
            <a:pPr marL="342900" indent="-342900" algn="l"/>
            <a:r>
              <a:rPr lang="en-US" dirty="0" smtClean="0">
                <a:latin typeface="+mn-lt"/>
              </a:rPr>
              <a:t>Model formulation</a:t>
            </a:r>
            <a:endParaRPr lang="en-US" dirty="0">
              <a:latin typeface="+mn-lt"/>
            </a:endParaRPr>
          </a:p>
        </p:txBody>
      </p:sp>
      <p:pic>
        <p:nvPicPr>
          <p:cNvPr id="9" name="Picture 8" descr="MOSE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362046" y="196659"/>
            <a:ext cx="676600" cy="768033"/>
          </a:xfrm>
          <a:prstGeom prst="rect">
            <a:avLst/>
          </a:prstGeom>
        </p:spPr>
      </p:pic>
      <p:pic>
        <p:nvPicPr>
          <p:cNvPr id="11" name="Picture 10" descr="sysmo_logo_druc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9186" y="196659"/>
            <a:ext cx="1285852" cy="5754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448" y="1109762"/>
            <a:ext cx="678251" cy="60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04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268" y="964692"/>
            <a:ext cx="5178412" cy="1188720"/>
          </a:xfr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/>
          <a:p>
            <a:pPr marL="342900" indent="-342900" algn="l"/>
            <a:r>
              <a:rPr lang="de-DE" dirty="0">
                <a:latin typeface="+mn-lt"/>
              </a:rPr>
              <a:t>ODE-</a:t>
            </a:r>
            <a:r>
              <a:rPr lang="de-DE" dirty="0" err="1">
                <a:latin typeface="+mn-lt"/>
              </a:rPr>
              <a:t>based</a:t>
            </a:r>
            <a:r>
              <a:rPr lang="de-DE" dirty="0">
                <a:latin typeface="+mn-lt"/>
              </a:rPr>
              <a:t> model</a:t>
            </a:r>
            <a:endParaRPr lang="en-US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94300-7D7D-4836-91C0-FE7D586E3DC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546625" y="1235886"/>
            <a:ext cx="1467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</a:t>
            </a:r>
            <a:r>
              <a:rPr lang="en-US" dirty="0"/>
              <a:t> = </a:t>
            </a:r>
            <a:r>
              <a:rPr lang="en-US" i="1" dirty="0" err="1"/>
              <a:t>glc</a:t>
            </a:r>
            <a:r>
              <a:rPr lang="en-US" dirty="0" err="1"/>
              <a:t>-permease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388873" y="6147484"/>
            <a:ext cx="3302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/>
              <a:t> variables: </a:t>
            </a:r>
            <a:r>
              <a:rPr lang="en-US" i="1" dirty="0" err="1"/>
              <a:t>C</a:t>
            </a:r>
            <a:r>
              <a:rPr lang="en-US" i="1" baseline="30000" dirty="0" err="1"/>
              <a:t>ex</a:t>
            </a:r>
            <a:r>
              <a:rPr lang="en-US" i="1" baseline="-25000" dirty="0" err="1"/>
              <a:t>glc</a:t>
            </a:r>
            <a:r>
              <a:rPr lang="en-US" i="1" dirty="0"/>
              <a:t>, </a:t>
            </a:r>
            <a:r>
              <a:rPr lang="en-US" i="1" dirty="0" err="1"/>
              <a:t>C</a:t>
            </a:r>
            <a:r>
              <a:rPr lang="en-US" i="1" baseline="-25000" dirty="0" err="1"/>
              <a:t>glc</a:t>
            </a:r>
            <a:r>
              <a:rPr lang="en-US" i="1" dirty="0"/>
              <a:t>, C</a:t>
            </a:r>
            <a:r>
              <a:rPr lang="en-US" i="1" baseline="-25000" dirty="0"/>
              <a:t>g6p</a:t>
            </a:r>
          </a:p>
          <a:p>
            <a:pPr>
              <a:buFont typeface="Wingdings" pitchFamily="2" charset="2"/>
              <a:buChar char="§"/>
            </a:pPr>
            <a:r>
              <a:rPr lang="en-US" i="1" baseline="-25000" dirty="0"/>
              <a:t> </a:t>
            </a:r>
            <a:r>
              <a:rPr lang="en-US" dirty="0"/>
              <a:t>parameters: </a:t>
            </a:r>
            <a:r>
              <a:rPr lang="en-US" i="1" dirty="0" err="1"/>
              <a:t>R</a:t>
            </a:r>
            <a:r>
              <a:rPr lang="en-US" i="1" baseline="30000" dirty="0" err="1"/>
              <a:t>max</a:t>
            </a:r>
            <a:r>
              <a:rPr lang="en-US" i="1" dirty="0"/>
              <a:t>, </a:t>
            </a:r>
            <a:r>
              <a:rPr lang="en-US" i="1" dirty="0" err="1"/>
              <a:t>K</a:t>
            </a:r>
            <a:r>
              <a:rPr lang="en-US" i="1" baseline="-25000" dirty="0" err="1"/>
              <a:t>glc</a:t>
            </a:r>
            <a:r>
              <a:rPr lang="en-US" i="1" dirty="0"/>
              <a:t>, K</a:t>
            </a:r>
            <a:r>
              <a:rPr lang="en-US" i="1" baseline="-25000" dirty="0"/>
              <a:t>I-g6p</a:t>
            </a:r>
            <a:r>
              <a:rPr lang="en-US" i="1" dirty="0"/>
              <a:t>, K</a:t>
            </a:r>
            <a:r>
              <a:rPr lang="en-US" i="1" baseline="-25000" dirty="0"/>
              <a:t>II-g6p</a:t>
            </a:r>
            <a:endParaRPr lang="en-US" i="1" dirty="0"/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0981" y="-168900"/>
            <a:ext cx="3836738" cy="7363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3635077"/>
              </p:ext>
            </p:extLst>
          </p:nvPr>
        </p:nvGraphicFramePr>
        <p:xfrm>
          <a:off x="461781" y="2381443"/>
          <a:ext cx="461486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0" name="Equation" r:id="rId4" imgW="3035160" imgH="469800" progId="Equation.DSMT4">
                  <p:embed/>
                </p:oleObj>
              </mc:Choice>
              <mc:Fallback>
                <p:oleObj name="Equation" r:id="rId4" imgW="3035160" imgH="469800" progId="Equation.DSMT4">
                  <p:embed/>
                  <p:pic>
                    <p:nvPicPr>
                      <p:cNvPr id="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781" y="2381443"/>
                        <a:ext cx="4614863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785254"/>
              </p:ext>
            </p:extLst>
          </p:nvPr>
        </p:nvGraphicFramePr>
        <p:xfrm>
          <a:off x="440137" y="3132167"/>
          <a:ext cx="4143404" cy="321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1" name="Equation" r:id="rId6" imgW="3898800" imgH="3022560" progId="Equation.DSMT4">
                  <p:embed/>
                </p:oleObj>
              </mc:Choice>
              <mc:Fallback>
                <p:oleObj name="Equation" r:id="rId6" imgW="3898800" imgH="302256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137" y="3132167"/>
                        <a:ext cx="4143404" cy="321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98422" y="6400800"/>
            <a:ext cx="11576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[</a:t>
            </a:r>
            <a:r>
              <a:rPr lang="en-US" sz="1000" dirty="0" err="1"/>
              <a:t>Rizzi</a:t>
            </a:r>
            <a:r>
              <a:rPr lang="en-US" sz="1000" dirty="0"/>
              <a:t> et al., 1997]</a:t>
            </a:r>
          </a:p>
        </p:txBody>
      </p:sp>
      <p:pic>
        <p:nvPicPr>
          <p:cNvPr id="17" name="Picture 16" descr="MOSE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362046" y="196659"/>
            <a:ext cx="676600" cy="768033"/>
          </a:xfrm>
          <a:prstGeom prst="rect">
            <a:avLst/>
          </a:prstGeom>
        </p:spPr>
      </p:pic>
      <p:pic>
        <p:nvPicPr>
          <p:cNvPr id="18" name="Picture 17" descr="sysmo_logo_druck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89186" y="196659"/>
            <a:ext cx="1285852" cy="57543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448" y="1109762"/>
            <a:ext cx="678251" cy="609443"/>
          </a:xfrm>
          <a:prstGeom prst="rect">
            <a:avLst/>
          </a:prstGeom>
        </p:spPr>
      </p:pic>
      <p:sp>
        <p:nvSpPr>
          <p:cNvPr id="23" name="Double Bracket 22"/>
          <p:cNvSpPr/>
          <p:nvPr/>
        </p:nvSpPr>
        <p:spPr>
          <a:xfrm>
            <a:off x="5498409" y="2830729"/>
            <a:ext cx="1440160" cy="976249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file</a:t>
            </a:r>
          </a:p>
          <a:p>
            <a:pPr algn="ctr"/>
            <a:r>
              <a:rPr lang="de-DE" dirty="0" smtClean="0"/>
              <a:t>Equations</a:t>
            </a:r>
          </a:p>
          <a:p>
            <a:pPr algn="ctr"/>
            <a:r>
              <a:rPr lang="de-DE" dirty="0" smtClean="0"/>
              <a:t>Simulations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121" y="2276909"/>
            <a:ext cx="562736" cy="562736"/>
          </a:xfrm>
          <a:prstGeom prst="rect">
            <a:avLst/>
          </a:prstGeom>
        </p:spPr>
      </p:pic>
      <p:sp>
        <p:nvSpPr>
          <p:cNvPr id="25" name="Right Arrow 24"/>
          <p:cNvSpPr/>
          <p:nvPr/>
        </p:nvSpPr>
        <p:spPr>
          <a:xfrm rot="5400000">
            <a:off x="5727600" y="3856742"/>
            <a:ext cx="981779" cy="1008112"/>
          </a:xfrm>
          <a:prstGeom prst="rightArrow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112" y="4695635"/>
            <a:ext cx="1388755" cy="138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04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/>
          <a:p>
            <a:pPr marL="342900" indent="-342900"/>
            <a:r>
              <a:rPr lang="en-GB" dirty="0">
                <a:latin typeface="+mn-lt"/>
              </a:rPr>
              <a:t>Model </a:t>
            </a:r>
            <a:r>
              <a:rPr lang="en-GB" dirty="0" smtClean="0">
                <a:latin typeface="+mn-lt"/>
              </a:rPr>
              <a:t>publication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00A61-6463-4CA1-BF8F-29205528D22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00" name="Right Arrow 99"/>
          <p:cNvSpPr/>
          <p:nvPr/>
        </p:nvSpPr>
        <p:spPr>
          <a:xfrm>
            <a:off x="4530148" y="3576662"/>
            <a:ext cx="981779" cy="1008112"/>
          </a:xfrm>
          <a:prstGeom prst="rightArrow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ight Arrow 105"/>
          <p:cNvSpPr/>
          <p:nvPr/>
        </p:nvSpPr>
        <p:spPr>
          <a:xfrm>
            <a:off x="7124707" y="3576662"/>
            <a:ext cx="981779" cy="1008112"/>
          </a:xfrm>
          <a:prstGeom prst="rightArrow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 descr="MOS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62046" y="196659"/>
            <a:ext cx="676600" cy="768033"/>
          </a:xfrm>
          <a:prstGeom prst="rect">
            <a:avLst/>
          </a:prstGeom>
        </p:spPr>
      </p:pic>
      <p:pic>
        <p:nvPicPr>
          <p:cNvPr id="38" name="Picture 37" descr="sysmo_logo_dru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9186" y="196659"/>
            <a:ext cx="1285852" cy="57543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928" y="3118448"/>
            <a:ext cx="1924540" cy="19245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505" y="3504251"/>
            <a:ext cx="1152934" cy="11529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2" y="3570648"/>
            <a:ext cx="1020140" cy="1020140"/>
          </a:xfrm>
          <a:prstGeom prst="rect">
            <a:avLst/>
          </a:prstGeom>
        </p:spPr>
      </p:pic>
      <p:sp>
        <p:nvSpPr>
          <p:cNvPr id="6" name="Double Brace 5"/>
          <p:cNvSpPr/>
          <p:nvPr/>
        </p:nvSpPr>
        <p:spPr>
          <a:xfrm>
            <a:off x="1187455" y="2631546"/>
            <a:ext cx="3301500" cy="2898344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exp.DATA 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SBML/MATLAB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Model </a:t>
            </a:r>
            <a:r>
              <a:rPr lang="de-DE" dirty="0" smtClean="0"/>
              <a:t>documentation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Pictures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Stoichiometric matrix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Compound database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Transformers database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MFA </a:t>
            </a:r>
            <a:r>
              <a:rPr lang="de-DE" dirty="0" smtClean="0"/>
              <a:t>solutions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Publications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02934" y="4635243"/>
            <a:ext cx="1006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snapshot</a:t>
            </a:r>
            <a:endParaRPr lang="en-US" dirty="0"/>
          </a:p>
        </p:txBody>
      </p:sp>
      <p:sp>
        <p:nvSpPr>
          <p:cNvPr id="41" name="Right Arrow 40"/>
          <p:cNvSpPr/>
          <p:nvPr/>
        </p:nvSpPr>
        <p:spPr>
          <a:xfrm>
            <a:off x="9625590" y="3576662"/>
            <a:ext cx="981779" cy="1008112"/>
          </a:xfrm>
          <a:prstGeom prst="rightArrow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2" name="Picture 2" descr="DOI logo.sv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8120" y="3634234"/>
            <a:ext cx="892968" cy="89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28345">
            <a:off x="10773175" y="1777295"/>
            <a:ext cx="1282858" cy="12828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229" y="5218817"/>
            <a:ext cx="796750" cy="7967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966372" y="5993896"/>
            <a:ext cx="896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smtClean="0"/>
              <a:t>reviewer</a:t>
            </a:r>
            <a:endParaRPr lang="en-US" i="1" dirty="0"/>
          </a:p>
        </p:txBody>
      </p:sp>
      <p:sp>
        <p:nvSpPr>
          <p:cNvPr id="13" name="Up Arrow 12"/>
          <p:cNvSpPr/>
          <p:nvPr/>
        </p:nvSpPr>
        <p:spPr>
          <a:xfrm>
            <a:off x="11140761" y="3041622"/>
            <a:ext cx="547687" cy="3110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Up Arrow 48"/>
          <p:cNvSpPr/>
          <p:nvPr/>
        </p:nvSpPr>
        <p:spPr>
          <a:xfrm flipV="1">
            <a:off x="11140761" y="4803794"/>
            <a:ext cx="547687" cy="3110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0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immortal fame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GlyCon</a:t>
            </a:r>
          </a:p>
          <a:p>
            <a:r>
              <a:rPr lang="de-DE" dirty="0"/>
              <a:t>ZucAt</a:t>
            </a:r>
          </a:p>
          <a:p>
            <a:r>
              <a:rPr lang="de-DE" dirty="0"/>
              <a:t>ExtremoPharm</a:t>
            </a:r>
          </a:p>
          <a:p>
            <a:r>
              <a:rPr lang="de-DE" dirty="0"/>
              <a:t>StarPro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B00D6-20D8-4657-B2BE-D6D132F929A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1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GB" dirty="0"/>
              <a:t>Acknowledgment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94300-7D7D-4836-91C0-FE7D586E3DCA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738282" y="2440698"/>
            <a:ext cx="37862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All </a:t>
            </a:r>
            <a:r>
              <a:rPr lang="en-GB" b="1" u="sng" dirty="0"/>
              <a:t>IBVT</a:t>
            </a:r>
            <a:r>
              <a:rPr lang="en-GB" dirty="0"/>
              <a:t> colleagues and personally:</a:t>
            </a:r>
          </a:p>
          <a:p>
            <a:pPr>
              <a:buFont typeface="Wingdings" pitchFamily="2" charset="2"/>
              <a:buChar char="§"/>
            </a:pPr>
            <a:r>
              <a:rPr lang="en-GB" dirty="0"/>
              <a:t> Dr. Alexei Lapin</a:t>
            </a:r>
          </a:p>
          <a:p>
            <a:pPr>
              <a:buFont typeface="Wingdings" pitchFamily="2" charset="2"/>
              <a:buChar char="§"/>
            </a:pPr>
            <a:r>
              <a:rPr lang="en-GB" dirty="0"/>
              <a:t> Dr. Oliver </a:t>
            </a:r>
            <a:r>
              <a:rPr lang="en-GB" dirty="0" err="1"/>
              <a:t>Vielhauer</a:t>
            </a:r>
            <a:endParaRPr lang="en-GB" dirty="0"/>
          </a:p>
          <a:p>
            <a:pPr>
              <a:buFont typeface="Wingdings" pitchFamily="2" charset="2"/>
              <a:buChar char="§"/>
            </a:pPr>
            <a:r>
              <a:rPr lang="en-GB" dirty="0"/>
              <a:t> </a:t>
            </a:r>
            <a:r>
              <a:rPr lang="de-DE" dirty="0">
                <a:latin typeface="Constantia" pitchFamily="18" charset="0"/>
              </a:rPr>
              <a:t>Achim Hauck </a:t>
            </a:r>
            <a:r>
              <a:rPr lang="en-GB" dirty="0"/>
              <a:t>and the rest IBVT support-team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0842" y="4844731"/>
            <a:ext cx="1047745" cy="289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Uni Stuttgart_trans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3902" y="2450000"/>
            <a:ext cx="500066" cy="501621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95605" y="3987475"/>
            <a:ext cx="502982" cy="666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50776" y="1558583"/>
            <a:ext cx="1547811" cy="74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 descr="Vu-griffioe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12769" y="2415838"/>
            <a:ext cx="785818" cy="78581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738810" y="2440698"/>
            <a:ext cx="42148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>
                <a:solidFill>
                  <a:prstClr val="black"/>
                </a:solidFill>
              </a:rPr>
              <a:t>All </a:t>
            </a:r>
            <a:r>
              <a:rPr lang="en-GB" b="1" u="sng" dirty="0">
                <a:solidFill>
                  <a:prstClr val="black"/>
                </a:solidFill>
              </a:rPr>
              <a:t>MOSES</a:t>
            </a:r>
            <a:r>
              <a:rPr lang="en-GB" dirty="0">
                <a:solidFill>
                  <a:prstClr val="black"/>
                </a:solidFill>
              </a:rPr>
              <a:t> colleagues and personally:</a:t>
            </a:r>
          </a:p>
          <a:p>
            <a:pPr lvl="0">
              <a:buFont typeface="Wingdings" pitchFamily="2" charset="2"/>
              <a:buChar char="§"/>
            </a:pPr>
            <a:r>
              <a:rPr lang="en-GB" dirty="0">
                <a:solidFill>
                  <a:prstClr val="black"/>
                </a:solidFill>
              </a:rPr>
              <a:t> Prof. Hans V. </a:t>
            </a:r>
            <a:r>
              <a:rPr lang="en-GB" dirty="0" err="1">
                <a:solidFill>
                  <a:prstClr val="black"/>
                </a:solidFill>
              </a:rPr>
              <a:t>Westerhoff</a:t>
            </a:r>
            <a:r>
              <a:rPr lang="en-GB" dirty="0">
                <a:solidFill>
                  <a:prstClr val="black"/>
                </a:solidFill>
              </a:rPr>
              <a:t> (Amsterdam/Manchester)</a:t>
            </a:r>
          </a:p>
          <a:p>
            <a:pPr lvl="0">
              <a:buFont typeface="Wingdings" pitchFamily="2" charset="2"/>
              <a:buChar char="§"/>
            </a:pPr>
            <a:r>
              <a:rPr lang="en-GB" dirty="0">
                <a:solidFill>
                  <a:prstClr val="black"/>
                </a:solidFill>
              </a:rPr>
              <a:t> Prof. Stefan </a:t>
            </a:r>
            <a:r>
              <a:rPr lang="en-GB" dirty="0" err="1">
                <a:solidFill>
                  <a:prstClr val="black"/>
                </a:solidFill>
              </a:rPr>
              <a:t>Wölfl</a:t>
            </a:r>
            <a:r>
              <a:rPr lang="en-GB" dirty="0">
                <a:solidFill>
                  <a:prstClr val="black"/>
                </a:solidFill>
              </a:rPr>
              <a:t> (Heidelberg, Germany)</a:t>
            </a:r>
          </a:p>
          <a:p>
            <a:pPr lvl="0">
              <a:buFont typeface="Wingdings" pitchFamily="2" charset="2"/>
              <a:buChar char="§"/>
            </a:pPr>
            <a:r>
              <a:rPr lang="en-GB" dirty="0">
                <a:solidFill>
                  <a:prstClr val="black"/>
                </a:solidFill>
              </a:rPr>
              <a:t> Prof. Peter </a:t>
            </a:r>
            <a:r>
              <a:rPr lang="en-GB" dirty="0" err="1">
                <a:solidFill>
                  <a:prstClr val="black"/>
                </a:solidFill>
              </a:rPr>
              <a:t>Ruoff</a:t>
            </a:r>
            <a:r>
              <a:rPr lang="en-GB" dirty="0">
                <a:solidFill>
                  <a:prstClr val="black"/>
                </a:solidFill>
              </a:rPr>
              <a:t> (Stavanger, Norway)</a:t>
            </a:r>
          </a:p>
          <a:p>
            <a:pPr lvl="0">
              <a:buFont typeface="Wingdings" pitchFamily="2" charset="2"/>
              <a:buChar char="§"/>
            </a:pPr>
            <a:r>
              <a:rPr lang="en-GB" dirty="0">
                <a:solidFill>
                  <a:prstClr val="black"/>
                </a:solidFill>
              </a:rPr>
              <a:t> Dr. </a:t>
            </a:r>
            <a:r>
              <a:rPr lang="en-GB" dirty="0" err="1">
                <a:solidFill>
                  <a:prstClr val="black"/>
                </a:solidFill>
              </a:rPr>
              <a:t>Malkhey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Verma</a:t>
            </a:r>
            <a:r>
              <a:rPr lang="en-GB" dirty="0">
                <a:solidFill>
                  <a:prstClr val="black"/>
                </a:solidFill>
              </a:rPr>
              <a:t> (Manchester)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81158" y="6000768"/>
            <a:ext cx="785338" cy="2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38348" y="6357958"/>
            <a:ext cx="808632" cy="2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66977" y="5500702"/>
            <a:ext cx="847339" cy="2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81158" y="5500702"/>
            <a:ext cx="785818" cy="4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1738282" y="4619162"/>
            <a:ext cx="392909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GB" sz="1400" dirty="0"/>
              <a:t>We thank the </a:t>
            </a:r>
            <a:r>
              <a:rPr lang="en-GB" sz="1400" dirty="0" err="1"/>
              <a:t>SysMO</a:t>
            </a:r>
            <a:r>
              <a:rPr lang="en-GB" sz="1400" dirty="0"/>
              <a:t> funding organizations of five </a:t>
            </a:r>
            <a:r>
              <a:rPr lang="en-GB" sz="1400" dirty="0" err="1"/>
              <a:t>SysMO</a:t>
            </a:r>
            <a:r>
              <a:rPr lang="en-GB" sz="1400" dirty="0"/>
              <a:t> lands (BBSRC, BMBF, BMWF, NWO, RCN) for their financial support of MOSES.</a:t>
            </a:r>
          </a:p>
        </p:txBody>
      </p:sp>
      <p:pic>
        <p:nvPicPr>
          <p:cNvPr id="19" name="Picture 18" descr="Picture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38415" y="6000768"/>
            <a:ext cx="945437" cy="2161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738810" y="4562650"/>
            <a:ext cx="4286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b="1" u="sng" dirty="0">
                <a:solidFill>
                  <a:prstClr val="black"/>
                </a:solidFill>
              </a:rPr>
              <a:t>Additionally</a:t>
            </a:r>
            <a:r>
              <a:rPr lang="en-GB" dirty="0">
                <a:solidFill>
                  <a:prstClr val="black"/>
                </a:solidFill>
              </a:rPr>
              <a:t>: </a:t>
            </a:r>
          </a:p>
          <a:p>
            <a:pPr lvl="0">
              <a:buFont typeface="Wingdings" pitchFamily="2" charset="2"/>
              <a:buChar char="§"/>
            </a:pPr>
            <a:r>
              <a:rPr lang="en-GB" dirty="0">
                <a:solidFill>
                  <a:prstClr val="black"/>
                </a:solidFill>
              </a:rPr>
              <a:t> Dr. </a:t>
            </a:r>
            <a:r>
              <a:rPr lang="en-GB" dirty="0" err="1">
                <a:solidFill>
                  <a:prstClr val="black"/>
                </a:solidFill>
              </a:rPr>
              <a:t>Xuelian</a:t>
            </a:r>
            <a:r>
              <a:rPr lang="en-GB" dirty="0">
                <a:solidFill>
                  <a:prstClr val="black"/>
                </a:solidFill>
              </a:rPr>
              <a:t> Yang </a:t>
            </a:r>
            <a:r>
              <a:rPr lang="de-DE" dirty="0">
                <a:latin typeface="Constantia" pitchFamily="18" charset="0"/>
              </a:rPr>
              <a:t>(</a:t>
            </a:r>
            <a:r>
              <a:rPr lang="en-GB" dirty="0">
                <a:latin typeface="Constantia" pitchFamily="18" charset="0"/>
              </a:rPr>
              <a:t>Nanjing University of Technology, China</a:t>
            </a:r>
            <a:r>
              <a:rPr lang="de-DE" dirty="0">
                <a:latin typeface="Constantia" pitchFamily="18" charset="0"/>
              </a:rPr>
              <a:t>)</a:t>
            </a:r>
            <a:r>
              <a:rPr lang="en-GB" dirty="0">
                <a:solidFill>
                  <a:prstClr val="black"/>
                </a:solidFill>
              </a:rPr>
              <a:t> </a:t>
            </a:r>
          </a:p>
          <a:p>
            <a:pPr lvl="0">
              <a:buFont typeface="Wingdings" pitchFamily="2" charset="2"/>
              <a:buChar char="§"/>
            </a:pPr>
            <a:r>
              <a:rPr lang="en-GB" dirty="0">
                <a:solidFill>
                  <a:prstClr val="black"/>
                </a:solidFill>
              </a:rPr>
              <a:t> Dr. </a:t>
            </a:r>
            <a:r>
              <a:rPr lang="de-DE" dirty="0">
                <a:latin typeface="Constantia" pitchFamily="18" charset="0"/>
              </a:rPr>
              <a:t>Christoph Hold (ETH, </a:t>
            </a:r>
            <a:r>
              <a:rPr lang="de-DE" dirty="0" err="1">
                <a:latin typeface="Constantia" pitchFamily="18" charset="0"/>
              </a:rPr>
              <a:t>Zurich</a:t>
            </a:r>
            <a:r>
              <a:rPr lang="de-DE" dirty="0">
                <a:latin typeface="Constantia" pitchFamily="18" charset="0"/>
              </a:rPr>
              <a:t>)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612735" y="5287645"/>
            <a:ext cx="1285852" cy="33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0" descr="uniLogoNew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908658" y="3344532"/>
            <a:ext cx="989929" cy="461966"/>
          </a:xfrm>
          <a:prstGeom prst="rect">
            <a:avLst/>
          </a:prstGeom>
        </p:spPr>
      </p:pic>
      <p:pic>
        <p:nvPicPr>
          <p:cNvPr id="23" name="Picture 22" descr="MOSES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362046" y="196659"/>
            <a:ext cx="676600" cy="768033"/>
          </a:xfrm>
          <a:prstGeom prst="rect">
            <a:avLst/>
          </a:prstGeom>
        </p:spPr>
      </p:pic>
      <p:pic>
        <p:nvPicPr>
          <p:cNvPr id="25" name="Picture 24" descr="sysmo_logo_druck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89186" y="196659"/>
            <a:ext cx="1285852" cy="57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41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08" y="853191"/>
            <a:ext cx="4626864" cy="1188720"/>
          </a:xfrm>
        </p:spPr>
        <p:txBody>
          <a:bodyPr/>
          <a:lstStyle/>
          <a:p>
            <a:pPr algn="l"/>
            <a:r>
              <a:rPr lang="de-DE" dirty="0" smtClean="0"/>
              <a:t>The very beginning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08" y="2464624"/>
            <a:ext cx="7729728" cy="3101983"/>
          </a:xfrm>
        </p:spPr>
        <p:txBody>
          <a:bodyPr/>
          <a:lstStyle/>
          <a:p>
            <a:r>
              <a:rPr lang="de-DE" dirty="0" smtClean="0"/>
              <a:t>2006, the beginning of SysMO initiative</a:t>
            </a:r>
          </a:p>
          <a:p>
            <a:r>
              <a:rPr lang="de-DE" dirty="0" smtClean="0"/>
              <a:t>11 projects + SysMO-DB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B00D6-20D8-4657-B2BE-D6D132F929A7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549" y="160651"/>
            <a:ext cx="9226451" cy="6423029"/>
          </a:xfrm>
          <a:prstGeom prst="rect">
            <a:avLst/>
          </a:prstGeom>
        </p:spPr>
      </p:pic>
      <p:pic>
        <p:nvPicPr>
          <p:cNvPr id="8" name="Picture 7" descr="sysmo_logo_dru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965" y="3563007"/>
            <a:ext cx="1285852" cy="49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49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Who are the PALs?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012" y="2732049"/>
            <a:ext cx="6055436" cy="3101983"/>
          </a:xfrm>
        </p:spPr>
        <p:txBody>
          <a:bodyPr/>
          <a:lstStyle/>
          <a:p>
            <a:r>
              <a:rPr lang="de-DE" dirty="0"/>
              <a:t>Nominated project representatives for feedback contributions </a:t>
            </a:r>
            <a:r>
              <a:rPr lang="de-DE" dirty="0" smtClean="0"/>
              <a:t>= PAL </a:t>
            </a:r>
            <a:r>
              <a:rPr lang="en-US" dirty="0"/>
              <a:t>(Project Area Liaisons) </a:t>
            </a:r>
            <a:endParaRPr lang="de-DE" dirty="0" smtClean="0"/>
          </a:p>
          <a:p>
            <a:r>
              <a:rPr lang="en-US" dirty="0"/>
              <a:t>The PALs </a:t>
            </a:r>
            <a:r>
              <a:rPr lang="en-US" dirty="0" smtClean="0"/>
              <a:t>are a group of project representatives (e.g. experimentalists</a:t>
            </a:r>
            <a:r>
              <a:rPr lang="en-US" dirty="0"/>
              <a:t>, </a:t>
            </a:r>
            <a:r>
              <a:rPr lang="en-US" dirty="0" err="1"/>
              <a:t>modellers</a:t>
            </a:r>
            <a:r>
              <a:rPr lang="en-US" dirty="0"/>
              <a:t> and </a:t>
            </a:r>
            <a:r>
              <a:rPr lang="en-US" dirty="0" err="1" smtClean="0"/>
              <a:t>bioinformaticians</a:t>
            </a:r>
            <a:r>
              <a:rPr lang="en-US" dirty="0" smtClean="0"/>
              <a:t>) who are the hubs among projects, software developers and DB.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B00D6-20D8-4657-B2BE-D6D132F929A7}" type="slidenum">
              <a:rPr lang="en-US" smtClean="0"/>
              <a:t>3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8175" y="6214348"/>
            <a:ext cx="38243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http://fair-dom.org/communities/pals/pals-gallery/?hlst=PAL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849" y="2495371"/>
            <a:ext cx="4854012" cy="364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96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Who are the PALs?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B00D6-20D8-4657-B2BE-D6D132F929A7}" type="slidenum">
              <a:rPr lang="en-US" smtClean="0"/>
              <a:t>4</a:t>
            </a:fld>
            <a:endParaRPr lang="en-US"/>
          </a:p>
        </p:txBody>
      </p:sp>
      <p:pic>
        <p:nvPicPr>
          <p:cNvPr id="1032" name="Picture 8" descr="aqua,stripped,folder,experiment,copy,duplic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994" y="3965965"/>
            <a:ext cx="887361" cy="88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32936" y="4879499"/>
            <a:ext cx="941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smtClean="0"/>
              <a:t>Project 1</a:t>
            </a:r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502757" y="4879499"/>
            <a:ext cx="941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smtClean="0"/>
              <a:t>Project 2</a:t>
            </a:r>
            <a:endParaRPr lang="en-US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103" y="4052295"/>
            <a:ext cx="714703" cy="7147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46226" y="4879499"/>
            <a:ext cx="730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PAL 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945561" y="4879499"/>
            <a:ext cx="730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PAL 2</a:t>
            </a:r>
            <a:endParaRPr lang="en-US" dirty="0"/>
          </a:p>
        </p:txBody>
      </p:sp>
      <p:pic>
        <p:nvPicPr>
          <p:cNvPr id="2052" name="Picture 4" descr="https://cdn3.iconfinder.com/data/icons/illustricon-tech/512/development.desktop-5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154" y="2403008"/>
            <a:ext cx="1399691" cy="139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049815" y="3867629"/>
            <a:ext cx="209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Software developers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652" y="4723740"/>
            <a:ext cx="1924540" cy="1924540"/>
          </a:xfrm>
          <a:prstGeom prst="rect">
            <a:avLst/>
          </a:prstGeom>
        </p:spPr>
      </p:pic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368472"/>
              </p:ext>
            </p:extLst>
          </p:nvPr>
        </p:nvGraphicFramePr>
        <p:xfrm>
          <a:off x="2197304" y="4205653"/>
          <a:ext cx="569913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name="ChemSketch" r:id="rId7" imgW="569880" imgH="407880" progId="ACD.ChemSketch.20">
                  <p:embed/>
                </p:oleObj>
              </mc:Choice>
              <mc:Fallback>
                <p:oleObj name="ChemSketch" r:id="rId7" imgW="569880" imgH="40788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97304" y="4205653"/>
                        <a:ext cx="569913" cy="407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8472258"/>
              </p:ext>
            </p:extLst>
          </p:nvPr>
        </p:nvGraphicFramePr>
        <p:xfrm>
          <a:off x="9762370" y="4205653"/>
          <a:ext cx="569913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" name="ChemSketch" r:id="rId9" imgW="569880" imgH="407880" progId="ACD.ChemSketch.20">
                  <p:embed/>
                </p:oleObj>
              </mc:Choice>
              <mc:Fallback>
                <p:oleObj name="ChemSketch" r:id="rId9" imgW="569880" imgH="407880" progId="ACD.ChemSketch.20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762370" y="4205653"/>
                        <a:ext cx="569913" cy="407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Left-Right Arrow 17"/>
          <p:cNvSpPr/>
          <p:nvPr/>
        </p:nvSpPr>
        <p:spPr>
          <a:xfrm rot="19805042">
            <a:off x="3675470" y="3519946"/>
            <a:ext cx="1495977" cy="33830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-Right Arrow 23"/>
          <p:cNvSpPr/>
          <p:nvPr/>
        </p:nvSpPr>
        <p:spPr>
          <a:xfrm rot="1811811">
            <a:off x="3704684" y="5054765"/>
            <a:ext cx="1495977" cy="338303"/>
          </a:xfrm>
          <a:prstGeom prst="left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-Right Arrow 24"/>
          <p:cNvSpPr/>
          <p:nvPr/>
        </p:nvSpPr>
        <p:spPr>
          <a:xfrm rot="1669805" flipV="1">
            <a:off x="7161846" y="3519946"/>
            <a:ext cx="1495977" cy="33830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-Right Arrow 25"/>
          <p:cNvSpPr/>
          <p:nvPr/>
        </p:nvSpPr>
        <p:spPr>
          <a:xfrm rot="19502628" flipV="1">
            <a:off x="7192329" y="5054765"/>
            <a:ext cx="1495977" cy="338303"/>
          </a:xfrm>
          <a:prstGeom prst="left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5907772" y="4319290"/>
            <a:ext cx="368300" cy="5906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6" name="Picture 8" descr="experiment,folder,badge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2757" y="4010733"/>
            <a:ext cx="797825" cy="79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downloadicons.net/sites/default/files/female-pharmacists-icon-50534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023" y="3970880"/>
            <a:ext cx="877533" cy="87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Left-Up Arrow 20"/>
          <p:cNvSpPr/>
          <p:nvPr/>
        </p:nvSpPr>
        <p:spPr>
          <a:xfrm>
            <a:off x="7169392" y="5361332"/>
            <a:ext cx="3955290" cy="1102530"/>
          </a:xfrm>
          <a:prstGeom prst="leftUpArrow">
            <a:avLst>
              <a:gd name="adj1" fmla="val 8944"/>
              <a:gd name="adj2" fmla="val 12423"/>
              <a:gd name="adj3" fmla="val 2500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eft-Up Arrow 33"/>
          <p:cNvSpPr/>
          <p:nvPr/>
        </p:nvSpPr>
        <p:spPr>
          <a:xfrm flipH="1">
            <a:off x="1246700" y="5361332"/>
            <a:ext cx="3767752" cy="1102530"/>
          </a:xfrm>
          <a:prstGeom prst="leftUpArrow">
            <a:avLst>
              <a:gd name="adj1" fmla="val 8944"/>
              <a:gd name="adj2" fmla="val 12423"/>
              <a:gd name="adj3" fmla="val 2500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63454" y="2433759"/>
            <a:ext cx="3756753" cy="1279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 defTabSz="914400">
              <a:lnSpc>
                <a:spcPct val="8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requirements gathering and consultation</a:t>
            </a:r>
          </a:p>
          <a:p>
            <a:pPr marL="228600" indent="-228600" defTabSz="914400">
              <a:lnSpc>
                <a:spcPct val="8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reviewing of ideas and prototypes</a:t>
            </a:r>
          </a:p>
          <a:p>
            <a:pPr marL="228600" indent="-228600" defTabSz="914400">
              <a:lnSpc>
                <a:spcPct val="8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testing and reporting on solutions</a:t>
            </a:r>
          </a:p>
          <a:p>
            <a:pPr marL="228600" indent="-228600" defTabSz="914400">
              <a:lnSpc>
                <a:spcPct val="8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intelligence gathering from projects</a:t>
            </a:r>
          </a:p>
        </p:txBody>
      </p:sp>
    </p:spTree>
    <p:extLst>
      <p:ext uri="{BB962C8B-B14F-4D97-AF65-F5344CB8AC3E}">
        <p14:creationId xmlns:p14="http://schemas.microsoft.com/office/powerpoint/2010/main" val="14004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Advantages of fairdom-hub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5" y="2638044"/>
            <a:ext cx="9246161" cy="3101983"/>
          </a:xfrm>
        </p:spPr>
        <p:txBody>
          <a:bodyPr>
            <a:noAutofit/>
          </a:bodyPr>
          <a:lstStyle/>
          <a:p>
            <a:r>
              <a:rPr lang="de-DE" sz="1600" dirty="0" smtClean="0"/>
              <a:t>Yellow pages</a:t>
            </a:r>
          </a:p>
          <a:p>
            <a:r>
              <a:rPr lang="de-DE" sz="1600" dirty="0" smtClean="0"/>
              <a:t>ISA – Investigation, Study, Assay stucture</a:t>
            </a:r>
          </a:p>
          <a:p>
            <a:r>
              <a:rPr lang="de-DE" sz="1600" dirty="0" smtClean="0"/>
              <a:t>Bundle of the assets and workflow</a:t>
            </a:r>
          </a:p>
          <a:p>
            <a:r>
              <a:rPr lang="en-US" sz="1600" dirty="0" smtClean="0"/>
              <a:t>Sharing </a:t>
            </a:r>
            <a:r>
              <a:rPr lang="en-US" sz="1600" dirty="0"/>
              <a:t>scientific research assets, processes and </a:t>
            </a:r>
            <a:r>
              <a:rPr lang="en-US" sz="1600" dirty="0" smtClean="0"/>
              <a:t>outcomes</a:t>
            </a:r>
            <a:endParaRPr lang="de-DE" sz="1600" dirty="0" smtClean="0"/>
          </a:p>
          <a:p>
            <a:r>
              <a:rPr lang="de-DE" sz="1600" dirty="0" smtClean="0"/>
              <a:t>Data storage and exchange</a:t>
            </a:r>
          </a:p>
          <a:p>
            <a:r>
              <a:rPr lang="de-DE" sz="1600" dirty="0" smtClean="0"/>
              <a:t>Data classification &amp; management</a:t>
            </a:r>
          </a:p>
          <a:p>
            <a:r>
              <a:rPr lang="de-DE" sz="1600" dirty="0" smtClean="0"/>
              <a:t>Bundle storage of „project structure + SOP + exp.data + model + publications“</a:t>
            </a:r>
            <a:endParaRPr lang="ru-RU" sz="1600" dirty="0" smtClean="0"/>
          </a:p>
          <a:p>
            <a:r>
              <a:rPr lang="de-DE" sz="1600" dirty="0" smtClean="0"/>
              <a:t>Supplementary material</a:t>
            </a:r>
          </a:p>
          <a:p>
            <a:r>
              <a:rPr lang="de-DE" sz="1600" dirty="0" smtClean="0"/>
              <a:t>Project management</a:t>
            </a:r>
            <a:endParaRPr lang="ru-RU" sz="1600" dirty="0" smtClean="0"/>
          </a:p>
          <a:p>
            <a:r>
              <a:rPr lang="de-DE" sz="1600" dirty="0" smtClean="0"/>
              <a:t>Independent publication: DOI</a:t>
            </a:r>
          </a:p>
          <a:p>
            <a:endParaRPr lang="de-DE" sz="1600" dirty="0" smtClean="0"/>
          </a:p>
          <a:p>
            <a:endParaRPr lang="de-DE" sz="1600" dirty="0" smtClean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B00D6-20D8-4657-B2BE-D6D132F929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61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SysMO-MOSES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B00D6-20D8-4657-B2BE-D6D132F929A7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 descr="MOS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62046" y="196659"/>
            <a:ext cx="676600" cy="768033"/>
          </a:xfrm>
          <a:prstGeom prst="rect">
            <a:avLst/>
          </a:prstGeom>
        </p:spPr>
      </p:pic>
      <p:pic>
        <p:nvPicPr>
          <p:cNvPr id="6" name="Picture 5" descr="sysmo_logo_druc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9186" y="196659"/>
            <a:ext cx="1285852" cy="575437"/>
          </a:xfrm>
          <a:prstGeom prst="rect">
            <a:avLst/>
          </a:prstGeom>
        </p:spPr>
      </p:pic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1217204"/>
              </p:ext>
            </p:extLst>
          </p:nvPr>
        </p:nvGraphicFramePr>
        <p:xfrm>
          <a:off x="3963295" y="2431410"/>
          <a:ext cx="5685206" cy="4134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4" name="Visio" r:id="rId5" imgW="4289152" imgH="3119083" progId="Visio.Drawing.11">
                  <p:embed/>
                </p:oleObj>
              </mc:Choice>
              <mc:Fallback>
                <p:oleObj name="Visio" r:id="rId5" imgW="4289152" imgH="3119083" progId="Visio.Drawing.11">
                  <p:embed/>
                  <p:pic>
                    <p:nvPicPr>
                      <p:cNvPr id="8602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3295" y="2431410"/>
                        <a:ext cx="5685206" cy="41345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3170154"/>
              </p:ext>
            </p:extLst>
          </p:nvPr>
        </p:nvGraphicFramePr>
        <p:xfrm>
          <a:off x="4692799" y="4759802"/>
          <a:ext cx="976683" cy="926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" name="Clip" r:id="rId7" imgW="987840" imgH="937080" progId="">
                  <p:embed/>
                </p:oleObj>
              </mc:Choice>
              <mc:Fallback>
                <p:oleObj name="Clip" r:id="rId7" imgW="987840" imgH="937080" progId="">
                  <p:embed/>
                  <p:pic>
                    <p:nvPicPr>
                      <p:cNvPr id="2777112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2799" y="4759802"/>
                        <a:ext cx="976683" cy="9261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5699997"/>
              </p:ext>
            </p:extLst>
          </p:nvPr>
        </p:nvGraphicFramePr>
        <p:xfrm>
          <a:off x="6297334" y="4035609"/>
          <a:ext cx="976683" cy="926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" name="Clip" r:id="rId9" imgW="987840" imgH="937080" progId="">
                  <p:embed/>
                </p:oleObj>
              </mc:Choice>
              <mc:Fallback>
                <p:oleObj name="Clip" r:id="rId9" imgW="987840" imgH="937080" progId="">
                  <p:embed/>
                  <p:pic>
                    <p:nvPicPr>
                      <p:cNvPr id="2777113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7334" y="4035609"/>
                        <a:ext cx="976683" cy="9261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7149212"/>
              </p:ext>
            </p:extLst>
          </p:nvPr>
        </p:nvGraphicFramePr>
        <p:xfrm>
          <a:off x="6317556" y="2662842"/>
          <a:ext cx="976683" cy="926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" name="Clip" r:id="rId10" imgW="987840" imgH="937080" progId="">
                  <p:embed/>
                </p:oleObj>
              </mc:Choice>
              <mc:Fallback>
                <p:oleObj name="Clip" r:id="rId10" imgW="987840" imgH="937080" progId="">
                  <p:embed/>
                  <p:pic>
                    <p:nvPicPr>
                      <p:cNvPr id="2777114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7556" y="2662842"/>
                        <a:ext cx="976683" cy="9261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5357468"/>
              </p:ext>
            </p:extLst>
          </p:nvPr>
        </p:nvGraphicFramePr>
        <p:xfrm>
          <a:off x="8129893" y="4759802"/>
          <a:ext cx="976682" cy="926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8" name="Clip" r:id="rId11" imgW="987840" imgH="937080" progId="">
                  <p:embed/>
                </p:oleObj>
              </mc:Choice>
              <mc:Fallback>
                <p:oleObj name="Clip" r:id="rId11" imgW="987840" imgH="937080" progId="">
                  <p:embed/>
                  <p:pic>
                    <p:nvPicPr>
                      <p:cNvPr id="3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9893" y="4759802"/>
                        <a:ext cx="976682" cy="9261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Double Bracket 11"/>
          <p:cNvSpPr/>
          <p:nvPr/>
        </p:nvSpPr>
        <p:spPr>
          <a:xfrm>
            <a:off x="4353049" y="5904484"/>
            <a:ext cx="1527929" cy="443014"/>
          </a:xfrm>
          <a:prstGeom prst="bracketPair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ATP paradox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117013" y="5077511"/>
            <a:ext cx="1281973" cy="826974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7504" y="6381328"/>
            <a:ext cx="2095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 Hans Westerhoff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36029" y="2434930"/>
            <a:ext cx="30600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MOSES: </a:t>
            </a:r>
            <a:r>
              <a:rPr lang="en-US" dirty="0" err="1"/>
              <a:t>MicroOrganism</a:t>
            </a:r>
            <a:r>
              <a:rPr lang="en-US" dirty="0"/>
              <a:t> Systems Biology: Energy and </a:t>
            </a:r>
            <a:r>
              <a:rPr lang="en-US" i="1" dirty="0"/>
              <a:t>Saccharomyces cerevisiae</a:t>
            </a:r>
          </a:p>
        </p:txBody>
      </p:sp>
    </p:spTree>
    <p:extLst>
      <p:ext uri="{BB962C8B-B14F-4D97-AF65-F5344CB8AC3E}">
        <p14:creationId xmlns:p14="http://schemas.microsoft.com/office/powerpoint/2010/main" val="49786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r>
              <a:rPr lang="de-DE" i="1" dirty="0">
                <a:latin typeface="+mn-lt"/>
              </a:rPr>
              <a:t>Stimulus-response</a:t>
            </a:r>
            <a:r>
              <a:rPr lang="de-DE" dirty="0">
                <a:latin typeface="+mn-lt"/>
              </a:rPr>
              <a:t> methodology</a:t>
            </a:r>
            <a:endParaRPr lang="en-US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94300-7D7D-4836-91C0-FE7D586E3DCA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3" name="Group 5"/>
          <p:cNvGrpSpPr/>
          <p:nvPr/>
        </p:nvGrpSpPr>
        <p:grpSpPr>
          <a:xfrm>
            <a:off x="152399" y="1838650"/>
            <a:ext cx="9001186" cy="1857388"/>
            <a:chOff x="14211289" y="9545554"/>
            <a:chExt cx="15216286" cy="3714776"/>
          </a:xfrm>
        </p:grpSpPr>
        <p:sp>
          <p:nvSpPr>
            <p:cNvPr id="7" name="Right Arrow 6"/>
            <p:cNvSpPr/>
            <p:nvPr/>
          </p:nvSpPr>
          <p:spPr>
            <a:xfrm>
              <a:off x="15425733" y="10902876"/>
              <a:ext cx="14001842" cy="1785950"/>
            </a:xfrm>
            <a:prstGeom prst="rightArrow">
              <a:avLst>
                <a:gd name="adj1" fmla="val 50000"/>
                <a:gd name="adj2" fmla="val 8680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211289" y="11402942"/>
              <a:ext cx="3725541" cy="800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i="1" dirty="0">
                  <a:latin typeface="Constantia" pitchFamily="18" charset="0"/>
                </a:rPr>
                <a:t>stimulus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212737" y="11402942"/>
              <a:ext cx="2500328" cy="800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>
                  <a:latin typeface="Constantia" pitchFamily="18" charset="0"/>
                </a:rPr>
                <a:t>response</a:t>
              </a:r>
            </a:p>
          </p:txBody>
        </p:sp>
        <p:sp>
          <p:nvSpPr>
            <p:cNvPr id="10" name="Double Bracket 9"/>
            <p:cNvSpPr/>
            <p:nvPr/>
          </p:nvSpPr>
          <p:spPr>
            <a:xfrm>
              <a:off x="18354692" y="10331372"/>
              <a:ext cx="6572294" cy="2928958"/>
            </a:xfrm>
            <a:prstGeom prst="bracketPair">
              <a:avLst>
                <a:gd name="adj" fmla="val 9187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r>
                <a:rPr lang="en-US" sz="1600" u="sng" dirty="0">
                  <a:latin typeface="Constantia" pitchFamily="18" charset="0"/>
                </a:rPr>
                <a:t>Continuous </a:t>
              </a:r>
              <a:br>
                <a:rPr lang="en-US" sz="1600" u="sng" dirty="0">
                  <a:latin typeface="Constantia" pitchFamily="18" charset="0"/>
                </a:rPr>
              </a:br>
              <a:r>
                <a:rPr lang="en-US" sz="1600" u="sng" dirty="0">
                  <a:latin typeface="Constantia" pitchFamily="18" charset="0"/>
                </a:rPr>
                <a:t>steady state culture</a:t>
              </a:r>
              <a:r>
                <a:rPr lang="en-US" sz="1600" dirty="0">
                  <a:latin typeface="Constantia" pitchFamily="18" charset="0"/>
                </a:rPr>
                <a:t/>
              </a:r>
              <a:br>
                <a:rPr lang="en-US" sz="1600" dirty="0">
                  <a:latin typeface="Constantia" pitchFamily="18" charset="0"/>
                </a:rPr>
              </a:br>
              <a:r>
                <a:rPr lang="en-US" sz="1600" dirty="0">
                  <a:latin typeface="Constantia" pitchFamily="18" charset="0"/>
                </a:rPr>
                <a:t>D = 0.1 h</a:t>
              </a:r>
              <a:r>
                <a:rPr lang="en-US" sz="1600" baseline="30000" dirty="0">
                  <a:latin typeface="Constantia" pitchFamily="18" charset="0"/>
                </a:rPr>
                <a:t>-1</a:t>
              </a:r>
            </a:p>
            <a:p>
              <a:r>
                <a:rPr lang="en-US" sz="1600" dirty="0">
                  <a:latin typeface="Constantia" pitchFamily="18" charset="0"/>
                </a:rPr>
                <a:t>T = 30°C</a:t>
              </a:r>
            </a:p>
            <a:p>
              <a:r>
                <a:rPr lang="en-US" sz="1600" dirty="0" err="1">
                  <a:latin typeface="Constantia" pitchFamily="18" charset="0"/>
                </a:rPr>
                <a:t>C</a:t>
              </a:r>
              <a:r>
                <a:rPr lang="en-US" sz="1600" i="1" baseline="30000" dirty="0" err="1">
                  <a:latin typeface="Constantia" pitchFamily="18" charset="0"/>
                </a:rPr>
                <a:t>feed</a:t>
              </a:r>
              <a:r>
                <a:rPr lang="en-US" sz="1600" i="1" baseline="-25000" dirty="0" err="1">
                  <a:latin typeface="Constantia" pitchFamily="18" charset="0"/>
                </a:rPr>
                <a:t>glucose</a:t>
              </a:r>
              <a:r>
                <a:rPr lang="en-US" sz="1600" i="1" baseline="-25000" dirty="0">
                  <a:latin typeface="Constantia" pitchFamily="18" charset="0"/>
                </a:rPr>
                <a:t> </a:t>
              </a:r>
              <a:r>
                <a:rPr lang="en-US" sz="1600" dirty="0">
                  <a:latin typeface="Constantia" pitchFamily="18" charset="0"/>
                </a:rPr>
                <a:t>= 50 g/L</a:t>
              </a:r>
            </a:p>
            <a:p>
              <a:r>
                <a:rPr lang="en-US" sz="1600" dirty="0">
                  <a:latin typeface="Constantia" pitchFamily="18" charset="0"/>
                </a:rPr>
                <a:t>pO</a:t>
              </a:r>
              <a:r>
                <a:rPr lang="en-US" sz="1600" baseline="-25000" dirty="0">
                  <a:latin typeface="Constantia" pitchFamily="18" charset="0"/>
                </a:rPr>
                <a:t>2</a:t>
              </a:r>
              <a:r>
                <a:rPr lang="en-US" sz="1600" dirty="0">
                  <a:latin typeface="Constantia" pitchFamily="18" charset="0"/>
                </a:rPr>
                <a:t> = 0%</a:t>
              </a:r>
            </a:p>
          </p:txBody>
        </p:sp>
        <p:pic>
          <p:nvPicPr>
            <p:cNvPr id="11" name="Picture 3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577849" y="9545554"/>
              <a:ext cx="2974799" cy="3540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aphicFrame>
          <p:nvGraphicFramePr>
            <p:cNvPr id="12" name="Object 2"/>
            <p:cNvGraphicFramePr>
              <a:graphicFrameLocks noChangeAspect="1"/>
            </p:cNvGraphicFramePr>
            <p:nvPr/>
          </p:nvGraphicFramePr>
          <p:xfrm>
            <a:off x="27784505" y="11410884"/>
            <a:ext cx="1116011" cy="769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63" name="Equation" r:id="rId5" imgW="368280" imgH="253800" progId="Equation.DSMT4">
                    <p:embed/>
                  </p:oleObj>
                </mc:Choice>
                <mc:Fallback>
                  <p:oleObj name="Equation" r:id="rId5" imgW="368280" imgH="253800" progId="Equation.DSMT4">
                    <p:embed/>
                    <p:pic>
                      <p:nvPicPr>
                        <p:cNvPr id="12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784505" y="11410884"/>
                          <a:ext cx="1116011" cy="7699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H="1">
              <a:off x="14711360" y="11295786"/>
              <a:ext cx="642942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4" name="TextBox 13"/>
          <p:cNvSpPr txBox="1"/>
          <p:nvPr/>
        </p:nvSpPr>
        <p:spPr>
          <a:xfrm>
            <a:off x="866746" y="3767476"/>
            <a:ext cx="7786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Measurement of transient metabolite concentrations using perturbations of steady state conditions to make parameter estimation of the model</a:t>
            </a:r>
            <a:endParaRPr lang="en-US" sz="1600" dirty="0"/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8023883"/>
              </p:ext>
            </p:extLst>
          </p:nvPr>
        </p:nvGraphicFramePr>
        <p:xfrm>
          <a:off x="509586" y="4197692"/>
          <a:ext cx="3954462" cy="269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4" name="Prism Project" r:id="rId8" imgW="3852000" imgH="2628000" progId="Prism5.Document">
                  <p:embed/>
                </p:oleObj>
              </mc:Choice>
              <mc:Fallback>
                <p:oleObj name="Prism Project" r:id="rId8" imgW="3852000" imgH="2628000" progId="Prism5.Document">
                  <p:embed/>
                  <p:pic>
                    <p:nvPicPr>
                      <p:cNvPr id="2150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6" y="4197692"/>
                        <a:ext cx="3954462" cy="2697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ight Arrow 19"/>
          <p:cNvSpPr/>
          <p:nvPr/>
        </p:nvSpPr>
        <p:spPr>
          <a:xfrm>
            <a:off x="2996206" y="4839046"/>
            <a:ext cx="2000264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ATP - paradox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99774"/>
              </p:ext>
            </p:extLst>
          </p:nvPr>
        </p:nvGraphicFramePr>
        <p:xfrm>
          <a:off x="4903853" y="4207108"/>
          <a:ext cx="4392545" cy="2687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5" name="Prism Project" r:id="rId10" imgW="4284000" imgH="2628000" progId="Prism5.Document">
                  <p:embed/>
                </p:oleObj>
              </mc:Choice>
              <mc:Fallback>
                <p:oleObj name="Prism Project" r:id="rId10" imgW="4284000" imgH="2628000" progId="Prism5.Document">
                  <p:embed/>
                  <p:pic>
                    <p:nvPicPr>
                      <p:cNvPr id="10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3853" y="4207108"/>
                        <a:ext cx="4392545" cy="26877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 descr="MOSES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362046" y="196659"/>
            <a:ext cx="676600" cy="768033"/>
          </a:xfrm>
          <a:prstGeom prst="rect">
            <a:avLst/>
          </a:prstGeom>
        </p:spPr>
      </p:pic>
      <p:pic>
        <p:nvPicPr>
          <p:cNvPr id="22" name="Picture 21" descr="sysmo_logo_druck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89186" y="196659"/>
            <a:ext cx="1285852" cy="575437"/>
          </a:xfrm>
          <a:prstGeom prst="rect">
            <a:avLst/>
          </a:prstGeom>
        </p:spPr>
      </p:pic>
      <p:sp>
        <p:nvSpPr>
          <p:cNvPr id="23" name="Double Bracket 22"/>
          <p:cNvSpPr/>
          <p:nvPr/>
        </p:nvSpPr>
        <p:spPr>
          <a:xfrm>
            <a:off x="9241008" y="3821541"/>
            <a:ext cx="1440160" cy="576064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file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771" y="2488509"/>
            <a:ext cx="1126999" cy="1126999"/>
          </a:xfrm>
          <a:prstGeom prst="rect">
            <a:avLst/>
          </a:prstGeom>
        </p:spPr>
      </p:pic>
      <p:sp>
        <p:nvSpPr>
          <p:cNvPr id="26" name="Right Arrow 25"/>
          <p:cNvSpPr/>
          <p:nvPr/>
        </p:nvSpPr>
        <p:spPr>
          <a:xfrm rot="3065383">
            <a:off x="9908885" y="4566110"/>
            <a:ext cx="981779" cy="1008112"/>
          </a:xfrm>
          <a:prstGeom prst="rightArrow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776" y="4476260"/>
            <a:ext cx="1924540" cy="192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03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>
              <a:defRPr/>
            </a:pPr>
            <a:r>
              <a:rPr lang="en-GB" dirty="0">
                <a:latin typeface="+mn-lt"/>
              </a:rPr>
              <a:t>MOSES experiment classification</a:t>
            </a:r>
            <a:endParaRPr lang="en-US" dirty="0">
              <a:latin typeface="+mn-lt"/>
            </a:endParaRPr>
          </a:p>
        </p:txBody>
      </p:sp>
      <p:pic>
        <p:nvPicPr>
          <p:cNvPr id="33795" name="Picture 3" descr="experiment classificatio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333298"/>
            <a:ext cx="9144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00A61-6463-4CA1-BF8F-29205528D221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 descr="MOS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362046" y="196659"/>
            <a:ext cx="676600" cy="768033"/>
          </a:xfrm>
          <a:prstGeom prst="rect">
            <a:avLst/>
          </a:prstGeom>
        </p:spPr>
      </p:pic>
      <p:pic>
        <p:nvPicPr>
          <p:cNvPr id="8" name="Picture 7" descr="sysmo_logo_druc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9186" y="196659"/>
            <a:ext cx="1285852" cy="57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81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B00D6-20D8-4657-B2BE-D6D132F929A7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442" y="38100"/>
            <a:ext cx="9591675" cy="67818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851338" y="5470634"/>
            <a:ext cx="9569669" cy="1292116"/>
          </a:xfrm>
          <a:prstGeom prst="roundRect">
            <a:avLst/>
          </a:prstGeom>
          <a:noFill/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8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320</TotalTime>
  <Words>505</Words>
  <Application>Microsoft Office PowerPoint</Application>
  <PresentationFormat>Widescreen</PresentationFormat>
  <Paragraphs>144</Paragraphs>
  <Slides>19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Calibri</vt:lpstr>
      <vt:lpstr>Constantia</vt:lpstr>
      <vt:lpstr>Corbel</vt:lpstr>
      <vt:lpstr>Gill Sans MT</vt:lpstr>
      <vt:lpstr>Wingdings</vt:lpstr>
      <vt:lpstr>Parcel</vt:lpstr>
      <vt:lpstr>ChemSketch</vt:lpstr>
      <vt:lpstr>Visio</vt:lpstr>
      <vt:lpstr>Clip</vt:lpstr>
      <vt:lpstr>Equation</vt:lpstr>
      <vt:lpstr>Prism Project</vt:lpstr>
      <vt:lpstr>My.PAL history &amp; experience</vt:lpstr>
      <vt:lpstr>The very beginning</vt:lpstr>
      <vt:lpstr>Who are the PALs?</vt:lpstr>
      <vt:lpstr>Who are the PALs?</vt:lpstr>
      <vt:lpstr>Advantages of fairdom-hub</vt:lpstr>
      <vt:lpstr>SysMO-MOSES</vt:lpstr>
      <vt:lpstr>Stimulus-response methodology</vt:lpstr>
      <vt:lpstr>MOSES experiment classification</vt:lpstr>
      <vt:lpstr>PowerPoint Presentation</vt:lpstr>
      <vt:lpstr>PowerPoint Presentation</vt:lpstr>
      <vt:lpstr>PowerPoint Presentation</vt:lpstr>
      <vt:lpstr>stoichiometric model</vt:lpstr>
      <vt:lpstr>Supplementary information</vt:lpstr>
      <vt:lpstr>Model structure: mathematics </vt:lpstr>
      <vt:lpstr>Model formulation</vt:lpstr>
      <vt:lpstr>ODE-based model</vt:lpstr>
      <vt:lpstr>Model publication</vt:lpstr>
      <vt:lpstr>immortal fame</vt:lpstr>
      <vt:lpstr>Acknowledgment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My.PAL history</dc:title>
  <dc:creator>Maksim Zakhartsev</dc:creator>
  <cp:lastModifiedBy>Krebs, Olga</cp:lastModifiedBy>
  <cp:revision>44</cp:revision>
  <dcterms:created xsi:type="dcterms:W3CDTF">2016-09-13T05:45:49Z</dcterms:created>
  <dcterms:modified xsi:type="dcterms:W3CDTF">2016-09-16T08:15:16Z</dcterms:modified>
</cp:coreProperties>
</file>