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63" r:id="rId2"/>
  </p:sldIdLst>
  <p:sldSz cx="10693400" cy="15125700"/>
  <p:notesSz cx="10693400" cy="151257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rlow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rlow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rlow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rlow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rlow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arlow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arlow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arlow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arlow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62" y="-494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7410450"/>
            <a:ext cx="10937875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4455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5"/>
          <p:cNvSpPr/>
          <p:nvPr userDrawn="1"/>
        </p:nvSpPr>
        <p:spPr>
          <a:xfrm>
            <a:off x="0" y="13277850"/>
            <a:ext cx="10693400" cy="184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6"/>
          <p:cNvGrpSpPr>
            <a:grpSpLocks/>
          </p:cNvGrpSpPr>
          <p:nvPr userDrawn="1"/>
        </p:nvGrpSpPr>
        <p:grpSpPr bwMode="auto">
          <a:xfrm>
            <a:off x="1079500" y="13912850"/>
            <a:ext cx="4724400" cy="738188"/>
            <a:chOff x="2925894" y="5150839"/>
            <a:chExt cx="4481585" cy="737681"/>
          </a:xfrm>
        </p:grpSpPr>
        <p:sp>
          <p:nvSpPr>
            <p:cNvPr id="9" name="CuadroTexto 7"/>
            <p:cNvSpPr txBox="1"/>
            <p:nvPr userDrawn="1"/>
          </p:nvSpPr>
          <p:spPr>
            <a:xfrm>
              <a:off x="3708967" y="5150839"/>
              <a:ext cx="3698512" cy="73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chemeClr val="bg1"/>
                  </a:solidFill>
                  <a:latin typeface="Arial" charset="0"/>
                  <a:cs typeface="Arial" charset="0"/>
                </a:rPr>
                <a:t>This project has received funding from the European Union’s Horizon 2020 research and innovation programme under the Marie Sklodowska-Curie grant agreement 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No 956631</a:t>
              </a:r>
              <a:endParaRPr lang="es-ES" sz="10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" name="Imagen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94" y="5203867"/>
              <a:ext cx="706539" cy="47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157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 userDrawn="1"/>
        </p:nvSpPr>
        <p:spPr>
          <a:xfrm>
            <a:off x="0" y="13277850"/>
            <a:ext cx="106934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4455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5"/>
          <p:cNvGrpSpPr>
            <a:grpSpLocks/>
          </p:cNvGrpSpPr>
          <p:nvPr userDrawn="1"/>
        </p:nvGrpSpPr>
        <p:grpSpPr bwMode="auto">
          <a:xfrm>
            <a:off x="4051300" y="7410450"/>
            <a:ext cx="10937875" cy="6018213"/>
            <a:chOff x="4051300" y="7410449"/>
            <a:chExt cx="10938336" cy="6017520"/>
          </a:xfrm>
        </p:grpSpPr>
        <p:pic>
          <p:nvPicPr>
            <p:cNvPr id="8" name="Marcador de contenido 4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00" y="7410450"/>
              <a:ext cx="10938336" cy="6017519"/>
            </a:xfrm>
            <a:prstGeom prst="rect">
              <a:avLst/>
            </a:prstGeom>
          </p:spPr>
        </p:pic>
        <p:pic>
          <p:nvPicPr>
            <p:cNvPr id="9" name="Marcador de contenido 4"/>
            <p:cNvPicPr>
              <a:picLocks noChangeAspect="1"/>
            </p:cNvPicPr>
            <p:nvPr userDrawn="1"/>
          </p:nvPicPr>
          <p:blipFill>
            <a:blip r:embed="rId3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00" y="7410449"/>
              <a:ext cx="10938336" cy="6017519"/>
            </a:xfrm>
            <a:prstGeom prst="rect">
              <a:avLst/>
            </a:prstGeom>
          </p:spPr>
        </p:pic>
      </p:grpSp>
      <p:grpSp>
        <p:nvGrpSpPr>
          <p:cNvPr id="10" name="Grupo 8"/>
          <p:cNvGrpSpPr>
            <a:grpSpLocks/>
          </p:cNvGrpSpPr>
          <p:nvPr userDrawn="1"/>
        </p:nvGrpSpPr>
        <p:grpSpPr bwMode="auto">
          <a:xfrm>
            <a:off x="1079500" y="13912850"/>
            <a:ext cx="4876800" cy="738188"/>
            <a:chOff x="2925894" y="5150839"/>
            <a:chExt cx="4481585" cy="737681"/>
          </a:xfrm>
        </p:grpSpPr>
        <p:sp>
          <p:nvSpPr>
            <p:cNvPr id="11" name="CuadroTexto 9"/>
            <p:cNvSpPr txBox="1"/>
            <p:nvPr userDrawn="1"/>
          </p:nvSpPr>
          <p:spPr>
            <a:xfrm>
              <a:off x="3707837" y="5150839"/>
              <a:ext cx="3699642" cy="73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This project has received funding from the European Union’s Horizon 2020 research and innovation programme under the Marie Sklodowska-Curie grant agreement </a:t>
              </a:r>
              <a:r>
                <a:rPr lang="en-US" sz="10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No 956631</a:t>
              </a:r>
              <a:endParaRPr lang="es-E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2" name="Imagen 10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94" y="5203867"/>
              <a:ext cx="706539" cy="47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24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26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853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3384534" y="9693852"/>
            <a:ext cx="10190556" cy="2766219"/>
          </a:xfrm>
          <a:prstGeom prst="rect">
            <a:avLst/>
          </a:prstGeom>
        </p:spPr>
      </p:pic>
      <p:sp>
        <p:nvSpPr>
          <p:cNvPr id="6" name="Rectángulo 4"/>
          <p:cNvSpPr/>
          <p:nvPr userDrawn="1"/>
        </p:nvSpPr>
        <p:spPr>
          <a:xfrm>
            <a:off x="0" y="13277850"/>
            <a:ext cx="106934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76200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6"/>
          <p:cNvGrpSpPr>
            <a:grpSpLocks/>
          </p:cNvGrpSpPr>
          <p:nvPr userDrawn="1"/>
        </p:nvGrpSpPr>
        <p:grpSpPr bwMode="auto">
          <a:xfrm>
            <a:off x="1079500" y="13912850"/>
            <a:ext cx="4648200" cy="738188"/>
            <a:chOff x="2925894" y="5150839"/>
            <a:chExt cx="4481585" cy="737681"/>
          </a:xfrm>
        </p:grpSpPr>
        <p:sp>
          <p:nvSpPr>
            <p:cNvPr id="9" name="CuadroTexto 7"/>
            <p:cNvSpPr txBox="1"/>
            <p:nvPr userDrawn="1"/>
          </p:nvSpPr>
          <p:spPr>
            <a:xfrm>
              <a:off x="3708029" y="5150839"/>
              <a:ext cx="3699450" cy="73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This project has received funding from the European Union’s Horizon 2020 research and innovation programme under the Marie Sklodowska-Curie grant agreement </a:t>
              </a:r>
              <a:r>
                <a:rPr lang="en-US" sz="10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No 956631</a:t>
              </a:r>
              <a:endParaRPr lang="es-E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" name="Imagen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94" y="5203867"/>
              <a:ext cx="706539" cy="47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24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26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20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747713"/>
            <a:ext cx="9715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444753" y="208335"/>
            <a:ext cx="10693400" cy="2902716"/>
          </a:xfrm>
          <a:prstGeom prst="rect">
            <a:avLst/>
          </a:prstGeom>
        </p:spPr>
      </p:pic>
      <p:sp>
        <p:nvSpPr>
          <p:cNvPr id="7" name="Rectángulo 5"/>
          <p:cNvSpPr/>
          <p:nvPr userDrawn="1"/>
        </p:nvSpPr>
        <p:spPr>
          <a:xfrm>
            <a:off x="0" y="13277850"/>
            <a:ext cx="106934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13801725"/>
            <a:ext cx="13573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7"/>
          <p:cNvGrpSpPr>
            <a:grpSpLocks/>
          </p:cNvGrpSpPr>
          <p:nvPr userDrawn="1"/>
        </p:nvGrpSpPr>
        <p:grpSpPr bwMode="auto">
          <a:xfrm>
            <a:off x="1079500" y="13912850"/>
            <a:ext cx="4800600" cy="738188"/>
            <a:chOff x="2925894" y="5150839"/>
            <a:chExt cx="4481585" cy="737681"/>
          </a:xfrm>
        </p:grpSpPr>
        <p:sp>
          <p:nvSpPr>
            <p:cNvPr id="11" name="CuadroTexto 8"/>
            <p:cNvSpPr txBox="1"/>
            <p:nvPr userDrawn="1"/>
          </p:nvSpPr>
          <p:spPr>
            <a:xfrm>
              <a:off x="3708393" y="5150839"/>
              <a:ext cx="3699086" cy="73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This project has received funding from the European Union’s Horizon 2020 research and innovation programme under the Marie Sklodowska-Curie grant agreement </a:t>
              </a:r>
              <a:r>
                <a:rPr lang="en-US" sz="10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No 956631</a:t>
              </a:r>
              <a:endParaRPr lang="es-E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2" name="Imagen 9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94" y="5203867"/>
              <a:ext cx="706539" cy="47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36675" y="3797449"/>
            <a:ext cx="8020050" cy="8748484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3"/>
          </p:nvPr>
        </p:nvSpPr>
        <p:spPr>
          <a:xfrm>
            <a:off x="1336675" y="2619348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1384300" y="1180782"/>
            <a:ext cx="8020050" cy="849198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8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747713"/>
            <a:ext cx="9715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4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444753" y="208335"/>
            <a:ext cx="10693400" cy="2902716"/>
          </a:xfrm>
          <a:prstGeom prst="rect">
            <a:avLst/>
          </a:prstGeom>
        </p:spPr>
      </p:pic>
      <p:sp>
        <p:nvSpPr>
          <p:cNvPr id="8" name="Rectángulo 5"/>
          <p:cNvSpPr/>
          <p:nvPr userDrawn="1"/>
        </p:nvSpPr>
        <p:spPr>
          <a:xfrm>
            <a:off x="0" y="13277850"/>
            <a:ext cx="106934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9" name="Imagen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13801725"/>
            <a:ext cx="13573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7"/>
          <p:cNvGrpSpPr>
            <a:grpSpLocks/>
          </p:cNvGrpSpPr>
          <p:nvPr userDrawn="1"/>
        </p:nvGrpSpPr>
        <p:grpSpPr bwMode="auto">
          <a:xfrm>
            <a:off x="1079500" y="13912850"/>
            <a:ext cx="4724400" cy="738188"/>
            <a:chOff x="2925894" y="5150839"/>
            <a:chExt cx="4481585" cy="737681"/>
          </a:xfrm>
        </p:grpSpPr>
        <p:sp>
          <p:nvSpPr>
            <p:cNvPr id="12" name="CuadroTexto 8"/>
            <p:cNvSpPr txBox="1"/>
            <p:nvPr userDrawn="1"/>
          </p:nvSpPr>
          <p:spPr>
            <a:xfrm>
              <a:off x="3708967" y="5150839"/>
              <a:ext cx="3698512" cy="73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This project has received funding from the European Union’s Horizon 2020 research and innovation programme under the Marie Sklodowska-Curie grant agreement </a:t>
              </a:r>
              <a:r>
                <a:rPr lang="en-US" sz="10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No 956631</a:t>
              </a:r>
              <a:endParaRPr lang="es-E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3" name="Imagen 9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94" y="5203867"/>
              <a:ext cx="706539" cy="47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5171" y="3763160"/>
            <a:ext cx="4544695" cy="8748484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13534" y="3763160"/>
            <a:ext cx="4544695" cy="8748484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3"/>
          </p:nvPr>
        </p:nvSpPr>
        <p:spPr>
          <a:xfrm>
            <a:off x="1336675" y="2619348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1384300" y="1180782"/>
            <a:ext cx="8020050" cy="849198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51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1_partn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7716838"/>
            <a:ext cx="10937875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4455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5"/>
          <p:cNvGrpSpPr>
            <a:grpSpLocks/>
          </p:cNvGrpSpPr>
          <p:nvPr userDrawn="1"/>
        </p:nvGrpSpPr>
        <p:grpSpPr bwMode="auto">
          <a:xfrm>
            <a:off x="-63500" y="11677650"/>
            <a:ext cx="10820400" cy="3505200"/>
            <a:chOff x="-63500" y="11601450"/>
            <a:chExt cx="10820400" cy="3505200"/>
          </a:xfrm>
        </p:grpSpPr>
        <p:pic>
          <p:nvPicPr>
            <p:cNvPr id="8" name="Imagen 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" r="9216" b="6123"/>
            <a:stretch>
              <a:fillRect/>
            </a:stretch>
          </p:blipFill>
          <p:spPr bwMode="auto">
            <a:xfrm>
              <a:off x="-63500" y="11601450"/>
              <a:ext cx="108204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upo 7"/>
            <p:cNvGrpSpPr>
              <a:grpSpLocks/>
            </p:cNvGrpSpPr>
            <p:nvPr userDrawn="1"/>
          </p:nvGrpSpPr>
          <p:grpSpPr bwMode="auto">
            <a:xfrm>
              <a:off x="5829824" y="13912850"/>
              <a:ext cx="4622276" cy="577081"/>
              <a:chOff x="2925894" y="5150455"/>
              <a:chExt cx="4622276" cy="577081"/>
            </a:xfrm>
          </p:grpSpPr>
          <p:sp>
            <p:nvSpPr>
              <p:cNvPr id="25" name="CuadroTexto 20"/>
              <p:cNvSpPr txBox="1"/>
              <p:nvPr userDrawn="1"/>
            </p:nvSpPr>
            <p:spPr>
              <a:xfrm>
                <a:off x="3708008" y="5150455"/>
                <a:ext cx="3840162" cy="5778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project has received funding from the European Union’s Horizon 2020 research and innovation programme under the Marie Sklodowska-Curie grant agreement </a:t>
                </a:r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No 956631</a:t>
                </a:r>
                <a:endParaRPr lang="es-ES" sz="100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6" name="Imagen 21"/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894" y="5203867"/>
                <a:ext cx="706539" cy="471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Imagen 8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016" y="13987327"/>
              <a:ext cx="1109538" cy="619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9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058" y="12215030"/>
              <a:ext cx="1388042" cy="375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0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865" y="12866816"/>
              <a:ext cx="1320783" cy="36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11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633" y="14008823"/>
              <a:ext cx="1203731" cy="48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12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50" y="12246289"/>
              <a:ext cx="932912" cy="48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3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083" y="12807553"/>
              <a:ext cx="554084" cy="53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4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300" y="13489363"/>
              <a:ext cx="1125558" cy="32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5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13950810"/>
              <a:ext cx="537765" cy="62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16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99" y="13530768"/>
              <a:ext cx="71437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17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67" b="30579"/>
            <a:stretch>
              <a:fillRect/>
            </a:stretch>
          </p:blipFill>
          <p:spPr bwMode="auto">
            <a:xfrm>
              <a:off x="1971326" y="13487145"/>
              <a:ext cx="1511514" cy="3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18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5" t="21465" r="16292" b="24353"/>
            <a:stretch>
              <a:fillRect/>
            </a:stretch>
          </p:blipFill>
          <p:spPr bwMode="auto">
            <a:xfrm>
              <a:off x="472539" y="14066721"/>
              <a:ext cx="754734" cy="434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n 19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13048609"/>
              <a:ext cx="1580996" cy="30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7481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 userDrawn="1"/>
        </p:nvSpPr>
        <p:spPr>
          <a:xfrm>
            <a:off x="0" y="13277850"/>
            <a:ext cx="10693400" cy="184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76200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3384550" y="9693275"/>
            <a:ext cx="10190163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6"/>
          <p:cNvGrpSpPr>
            <a:grpSpLocks/>
          </p:cNvGrpSpPr>
          <p:nvPr userDrawn="1"/>
        </p:nvGrpSpPr>
        <p:grpSpPr bwMode="auto">
          <a:xfrm>
            <a:off x="1079500" y="13912850"/>
            <a:ext cx="4876800" cy="738188"/>
            <a:chOff x="2925894" y="5150839"/>
            <a:chExt cx="4481585" cy="737681"/>
          </a:xfrm>
        </p:grpSpPr>
        <p:sp>
          <p:nvSpPr>
            <p:cNvPr id="9" name="CuadroTexto 7"/>
            <p:cNvSpPr txBox="1"/>
            <p:nvPr userDrawn="1"/>
          </p:nvSpPr>
          <p:spPr>
            <a:xfrm>
              <a:off x="3707837" y="5150839"/>
              <a:ext cx="3699642" cy="73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chemeClr val="bg1"/>
                  </a:solidFill>
                  <a:latin typeface="Arial" charset="0"/>
                  <a:cs typeface="Arial" charset="0"/>
                </a:rPr>
                <a:t>This project has received funding from the European Union’s Horizon 2020 research and innovation programme under the Marie Sklodowska-Curie grant agreement 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No 956631</a:t>
              </a:r>
              <a:endParaRPr lang="es-ES" sz="10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" name="Imagen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94" y="5203867"/>
              <a:ext cx="706539" cy="47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3076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3">
    <p:bg>
      <p:bgPr>
        <a:solidFill>
          <a:schemeClr val="tx1">
            <a:alpha val="749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 userDrawn="1"/>
        </p:nvSpPr>
        <p:spPr>
          <a:xfrm>
            <a:off x="0" y="13277850"/>
            <a:ext cx="10693400" cy="184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4455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arcador de contenido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7410450"/>
            <a:ext cx="10937875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6"/>
          <p:cNvGrpSpPr>
            <a:grpSpLocks/>
          </p:cNvGrpSpPr>
          <p:nvPr userDrawn="1"/>
        </p:nvGrpSpPr>
        <p:grpSpPr bwMode="auto">
          <a:xfrm>
            <a:off x="1079500" y="13912850"/>
            <a:ext cx="4953000" cy="738188"/>
            <a:chOff x="2925894" y="5150839"/>
            <a:chExt cx="4481585" cy="737681"/>
          </a:xfrm>
        </p:grpSpPr>
        <p:sp>
          <p:nvSpPr>
            <p:cNvPr id="9" name="CuadroTexto 7"/>
            <p:cNvSpPr txBox="1"/>
            <p:nvPr userDrawn="1"/>
          </p:nvSpPr>
          <p:spPr>
            <a:xfrm>
              <a:off x="3708735" y="5150839"/>
              <a:ext cx="3698744" cy="73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chemeClr val="bg1"/>
                  </a:solidFill>
                  <a:latin typeface="Arial" charset="0"/>
                  <a:cs typeface="Arial" charset="0"/>
                </a:rPr>
                <a:t>This project has received funding from the European Union’s Horizon 2020 research and innovation programme under the Marie Sklodowska-Curie grant agreement 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No 956631</a:t>
              </a:r>
              <a:endParaRPr lang="es-ES" sz="10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" name="Imagen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94" y="5203867"/>
              <a:ext cx="706539" cy="47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5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7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599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3_partners">
    <p:bg>
      <p:bgPr>
        <a:solidFill>
          <a:schemeClr val="tx1">
            <a:alpha val="749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4455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rcador de contenido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7410450"/>
            <a:ext cx="10937875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5"/>
          <p:cNvGrpSpPr>
            <a:grpSpLocks/>
          </p:cNvGrpSpPr>
          <p:nvPr userDrawn="1"/>
        </p:nvGrpSpPr>
        <p:grpSpPr bwMode="auto">
          <a:xfrm>
            <a:off x="-63500" y="11677650"/>
            <a:ext cx="10820400" cy="3505200"/>
            <a:chOff x="-63500" y="11601450"/>
            <a:chExt cx="10820400" cy="3505200"/>
          </a:xfrm>
        </p:grpSpPr>
        <p:pic>
          <p:nvPicPr>
            <p:cNvPr id="8" name="Imagen 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" r="9216" b="6123"/>
            <a:stretch>
              <a:fillRect/>
            </a:stretch>
          </p:blipFill>
          <p:spPr bwMode="auto">
            <a:xfrm>
              <a:off x="-63500" y="11601450"/>
              <a:ext cx="108204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upo 7"/>
            <p:cNvGrpSpPr>
              <a:grpSpLocks/>
            </p:cNvGrpSpPr>
            <p:nvPr userDrawn="1"/>
          </p:nvGrpSpPr>
          <p:grpSpPr bwMode="auto">
            <a:xfrm>
              <a:off x="5829824" y="13912850"/>
              <a:ext cx="4622276" cy="577081"/>
              <a:chOff x="2925894" y="5150455"/>
              <a:chExt cx="4622276" cy="577081"/>
            </a:xfrm>
          </p:grpSpPr>
          <p:sp>
            <p:nvSpPr>
              <p:cNvPr id="24" name="CuadroTexto 19"/>
              <p:cNvSpPr txBox="1"/>
              <p:nvPr userDrawn="1"/>
            </p:nvSpPr>
            <p:spPr>
              <a:xfrm>
                <a:off x="3708008" y="5150455"/>
                <a:ext cx="3840162" cy="5778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project has received funding from the European Union’s Horizon 2020 research and innovation programme under the Marie Sklodowska-Curie grant agreement </a:t>
                </a:r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No 956631</a:t>
                </a:r>
                <a:endParaRPr lang="es-ES" sz="100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5" name="Imagen 20"/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894" y="5203867"/>
                <a:ext cx="706539" cy="471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Imagen 8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016" y="13987327"/>
              <a:ext cx="1109538" cy="619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9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058" y="12215030"/>
              <a:ext cx="1388042" cy="375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0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865" y="12866816"/>
              <a:ext cx="1320783" cy="36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1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633" y="14008823"/>
              <a:ext cx="1203731" cy="48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12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50" y="12246289"/>
              <a:ext cx="932912" cy="48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3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083" y="12807553"/>
              <a:ext cx="554084" cy="53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4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300" y="13489363"/>
              <a:ext cx="1125558" cy="32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5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13950810"/>
              <a:ext cx="537765" cy="62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16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67" b="30579"/>
            <a:stretch>
              <a:fillRect/>
            </a:stretch>
          </p:blipFill>
          <p:spPr bwMode="auto">
            <a:xfrm>
              <a:off x="1971326" y="13487145"/>
              <a:ext cx="1511514" cy="3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17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5" t="21465" r="16292" b="24353"/>
            <a:stretch>
              <a:fillRect/>
            </a:stretch>
          </p:blipFill>
          <p:spPr bwMode="auto">
            <a:xfrm>
              <a:off x="472539" y="14066721"/>
              <a:ext cx="754734" cy="434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18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13048609"/>
              <a:ext cx="1580996" cy="30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Imagen 2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3606463"/>
            <a:ext cx="714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5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7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274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4">
    <p:bg>
      <p:bgPr>
        <a:solidFill>
          <a:schemeClr val="tx1">
            <a:alpha val="749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3384550" y="9693275"/>
            <a:ext cx="10190163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4"/>
          <p:cNvSpPr/>
          <p:nvPr userDrawn="1"/>
        </p:nvSpPr>
        <p:spPr>
          <a:xfrm>
            <a:off x="0" y="13277850"/>
            <a:ext cx="10693400" cy="184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7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76200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6"/>
          <p:cNvGrpSpPr>
            <a:grpSpLocks/>
          </p:cNvGrpSpPr>
          <p:nvPr userDrawn="1"/>
        </p:nvGrpSpPr>
        <p:grpSpPr bwMode="auto">
          <a:xfrm>
            <a:off x="1079500" y="13912850"/>
            <a:ext cx="4800600" cy="738188"/>
            <a:chOff x="2925894" y="5150839"/>
            <a:chExt cx="4481585" cy="737681"/>
          </a:xfrm>
        </p:grpSpPr>
        <p:sp>
          <p:nvSpPr>
            <p:cNvPr id="9" name="CuadroTexto 7"/>
            <p:cNvSpPr txBox="1"/>
            <p:nvPr userDrawn="1"/>
          </p:nvSpPr>
          <p:spPr>
            <a:xfrm>
              <a:off x="3708393" y="5150839"/>
              <a:ext cx="3699086" cy="73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chemeClr val="bg1"/>
                  </a:solidFill>
                  <a:latin typeface="Arial" charset="0"/>
                  <a:cs typeface="Arial" charset="0"/>
                </a:rPr>
                <a:t>This project has received funding from the European Union’s Horizon 2020 research and innovation programme under the Marie Sklodowska-Curie grant agreement 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No 956631</a:t>
              </a:r>
              <a:endParaRPr lang="es-ES" sz="10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" name="Imagen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94" y="5203867"/>
              <a:ext cx="706539" cy="47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5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7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874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5">
    <p:bg>
      <p:bgPr>
        <a:gradFill rotWithShape="0">
          <a:gsLst>
            <a:gs pos="0">
              <a:srgbClr val="12334E"/>
            </a:gs>
            <a:gs pos="3999">
              <a:srgbClr val="12334E"/>
            </a:gs>
            <a:gs pos="100000">
              <a:srgbClr val="2FB1BE"/>
            </a:gs>
          </a:gsLst>
          <a:lin ang="2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 userDrawn="1"/>
        </p:nvSpPr>
        <p:spPr>
          <a:xfrm>
            <a:off x="0" y="13277850"/>
            <a:ext cx="10693400" cy="184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Imagen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4455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arcador de contenido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7259638"/>
            <a:ext cx="10937875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6"/>
          <p:cNvGrpSpPr>
            <a:grpSpLocks/>
          </p:cNvGrpSpPr>
          <p:nvPr userDrawn="1"/>
        </p:nvGrpSpPr>
        <p:grpSpPr bwMode="auto">
          <a:xfrm>
            <a:off x="1079500" y="13912850"/>
            <a:ext cx="4953000" cy="738188"/>
            <a:chOff x="2925894" y="5150839"/>
            <a:chExt cx="4481585" cy="737681"/>
          </a:xfrm>
        </p:grpSpPr>
        <p:sp>
          <p:nvSpPr>
            <p:cNvPr id="9" name="CuadroTexto 7"/>
            <p:cNvSpPr txBox="1"/>
            <p:nvPr userDrawn="1"/>
          </p:nvSpPr>
          <p:spPr>
            <a:xfrm>
              <a:off x="3708735" y="5150839"/>
              <a:ext cx="3698744" cy="73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chemeClr val="bg1"/>
                  </a:solidFill>
                  <a:latin typeface="Arial" charset="0"/>
                  <a:cs typeface="Arial" charset="0"/>
                </a:rPr>
                <a:t>This project has received funding from the European Union’s Horizon 2020 research and innovation programme under the Marie Sklodowska-Curie grant agreement 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No 956631</a:t>
              </a:r>
              <a:endParaRPr lang="es-ES" sz="10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" name="Imagen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94" y="5203867"/>
              <a:ext cx="706539" cy="47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3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329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5_partners">
    <p:bg>
      <p:bgPr>
        <a:gradFill rotWithShape="0">
          <a:gsLst>
            <a:gs pos="0">
              <a:srgbClr val="12334E"/>
            </a:gs>
            <a:gs pos="3999">
              <a:srgbClr val="12334E"/>
            </a:gs>
            <a:gs pos="100000">
              <a:srgbClr val="2FB1BE"/>
            </a:gs>
          </a:gsLst>
          <a:lin ang="2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4455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rcador de contenido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7410450"/>
            <a:ext cx="10937875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5"/>
          <p:cNvGrpSpPr>
            <a:grpSpLocks/>
          </p:cNvGrpSpPr>
          <p:nvPr userDrawn="1"/>
        </p:nvGrpSpPr>
        <p:grpSpPr bwMode="auto">
          <a:xfrm>
            <a:off x="-63500" y="11677650"/>
            <a:ext cx="10820400" cy="3505200"/>
            <a:chOff x="-63500" y="11601450"/>
            <a:chExt cx="10820400" cy="3505200"/>
          </a:xfrm>
        </p:grpSpPr>
        <p:pic>
          <p:nvPicPr>
            <p:cNvPr id="8" name="Imagen 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" r="9216" b="6123"/>
            <a:stretch>
              <a:fillRect/>
            </a:stretch>
          </p:blipFill>
          <p:spPr bwMode="auto">
            <a:xfrm>
              <a:off x="-63500" y="11601450"/>
              <a:ext cx="108204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upo 7"/>
            <p:cNvGrpSpPr>
              <a:grpSpLocks/>
            </p:cNvGrpSpPr>
            <p:nvPr userDrawn="1"/>
          </p:nvGrpSpPr>
          <p:grpSpPr bwMode="auto">
            <a:xfrm>
              <a:off x="5829824" y="13912850"/>
              <a:ext cx="4622276" cy="577081"/>
              <a:chOff x="2925894" y="5150455"/>
              <a:chExt cx="4622276" cy="577081"/>
            </a:xfrm>
          </p:grpSpPr>
          <p:sp>
            <p:nvSpPr>
              <p:cNvPr id="24" name="CuadroTexto 19"/>
              <p:cNvSpPr txBox="1"/>
              <p:nvPr userDrawn="1"/>
            </p:nvSpPr>
            <p:spPr>
              <a:xfrm>
                <a:off x="3708008" y="5150455"/>
                <a:ext cx="3840162" cy="5778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rlow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project has received funding from the European Union’s Horizon 2020 research and innovation programme under the Marie Sklodowska-Curie grant agreement </a:t>
                </a:r>
                <a:r>
                  <a:rPr lang="en-US" sz="1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No 956631</a:t>
                </a:r>
                <a:endParaRPr lang="es-ES" sz="100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5" name="Imagen 20"/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894" y="5203867"/>
                <a:ext cx="706539" cy="471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Imagen 8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016" y="13987327"/>
              <a:ext cx="1109538" cy="619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9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058" y="12215030"/>
              <a:ext cx="1388042" cy="375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10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865" y="12866816"/>
              <a:ext cx="1320783" cy="36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11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633" y="14008823"/>
              <a:ext cx="1203731" cy="48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2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50" y="12246289"/>
              <a:ext cx="932912" cy="484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3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083" y="12807553"/>
              <a:ext cx="554084" cy="53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4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300" y="13489363"/>
              <a:ext cx="1125558" cy="32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5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13950810"/>
              <a:ext cx="537765" cy="62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16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67" b="30579"/>
            <a:stretch>
              <a:fillRect/>
            </a:stretch>
          </p:blipFill>
          <p:spPr bwMode="auto">
            <a:xfrm>
              <a:off x="1971326" y="13487145"/>
              <a:ext cx="1511514" cy="3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17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5" t="21465" r="16292" b="24353"/>
            <a:stretch>
              <a:fillRect/>
            </a:stretch>
          </p:blipFill>
          <p:spPr bwMode="auto">
            <a:xfrm>
              <a:off x="472539" y="14066721"/>
              <a:ext cx="754734" cy="434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n 18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13048609"/>
              <a:ext cx="1580996" cy="30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Imagen 2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3606463"/>
            <a:ext cx="714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3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203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6">
    <p:bg>
      <p:bgPr>
        <a:gradFill rotWithShape="0">
          <a:gsLst>
            <a:gs pos="0">
              <a:srgbClr val="12334E"/>
            </a:gs>
            <a:gs pos="3999">
              <a:srgbClr val="12334E"/>
            </a:gs>
            <a:gs pos="100000">
              <a:srgbClr val="2FB1BE"/>
            </a:gs>
          </a:gsLst>
          <a:lin ang="21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3384550" y="9693275"/>
            <a:ext cx="10190163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4"/>
          <p:cNvSpPr/>
          <p:nvPr userDrawn="1"/>
        </p:nvSpPr>
        <p:spPr>
          <a:xfrm>
            <a:off x="0" y="13277850"/>
            <a:ext cx="10693400" cy="184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762000"/>
            <a:ext cx="2438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6"/>
          <p:cNvGrpSpPr>
            <a:grpSpLocks/>
          </p:cNvGrpSpPr>
          <p:nvPr userDrawn="1"/>
        </p:nvGrpSpPr>
        <p:grpSpPr bwMode="auto">
          <a:xfrm>
            <a:off x="1079500" y="13912850"/>
            <a:ext cx="4800600" cy="738188"/>
            <a:chOff x="2925894" y="5150839"/>
            <a:chExt cx="4481585" cy="737681"/>
          </a:xfrm>
        </p:grpSpPr>
        <p:sp>
          <p:nvSpPr>
            <p:cNvPr id="9" name="CuadroTexto 7"/>
            <p:cNvSpPr txBox="1"/>
            <p:nvPr userDrawn="1"/>
          </p:nvSpPr>
          <p:spPr>
            <a:xfrm>
              <a:off x="3708393" y="5150839"/>
              <a:ext cx="3699086" cy="737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rlo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chemeClr val="bg1"/>
                  </a:solidFill>
                  <a:latin typeface="Arial" charset="0"/>
                  <a:cs typeface="Arial" charset="0"/>
                </a:rPr>
                <a:t>This project has received funding from the European Union’s Horizon 2020 research and innovation programme under the Marie Sklodowska-Curie grant agreement </a:t>
              </a:r>
              <a:r>
                <a:rPr lang="en-US" sz="1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No 956631</a:t>
              </a:r>
              <a:endParaRPr lang="es-ES" sz="10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" name="Imagen 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894" y="5203867"/>
              <a:ext cx="706539" cy="47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336675" y="2686050"/>
            <a:ext cx="8020050" cy="849198"/>
          </a:xfrm>
        </p:spPr>
        <p:txBody>
          <a:bodyPr/>
          <a:lstStyle>
            <a:lvl1pPr algn="l">
              <a:defRPr sz="4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326515" y="3923409"/>
            <a:ext cx="8020050" cy="779983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3" name="Marcador de contenido 2"/>
          <p:cNvSpPr>
            <a:spLocks noGrp="1"/>
          </p:cNvSpPr>
          <p:nvPr>
            <p:ph idx="10"/>
          </p:nvPr>
        </p:nvSpPr>
        <p:spPr>
          <a:xfrm>
            <a:off x="1326515" y="5091553"/>
            <a:ext cx="8030210" cy="720840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36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735013" y="2228850"/>
            <a:ext cx="92233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735013" y="4025900"/>
            <a:ext cx="9223375" cy="959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0025" indent="-200025" algn="l" defTabSz="801688" rtl="0" eaLnBrk="0" fontAlgn="base" hangingPunct="0">
        <a:lnSpc>
          <a:spcPct val="90000"/>
        </a:lnSpc>
        <a:spcBef>
          <a:spcPts val="875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600075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2100" kern="12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1001713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700" kern="12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1403350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500" kern="12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803400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500" kern="12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ctrTitle"/>
          </p:nvPr>
        </p:nvSpPr>
        <p:spPr>
          <a:xfrm>
            <a:off x="1308099" y="2337365"/>
            <a:ext cx="8886825" cy="849313"/>
          </a:xfrm>
        </p:spPr>
        <p:txBody>
          <a:bodyPr/>
          <a:lstStyle/>
          <a:p>
            <a:pPr eaLnBrk="1" hangingPunct="1"/>
            <a:r>
              <a:rPr lang="es-ES" dirty="0" err="1">
                <a:latin typeface="Arial" charset="0"/>
                <a:cs typeface="Arial" charset="0"/>
              </a:rPr>
              <a:t>Engineering</a:t>
            </a:r>
            <a:r>
              <a:rPr lang="es-ES" dirty="0">
                <a:latin typeface="Arial" charset="0"/>
                <a:cs typeface="Arial" charset="0"/>
              </a:rPr>
              <a:t> 4-OT </a:t>
            </a:r>
            <a:r>
              <a:rPr lang="es-ES" dirty="0" err="1">
                <a:latin typeface="Arial" charset="0"/>
                <a:cs typeface="Arial" charset="0"/>
              </a:rPr>
              <a:t>for</a:t>
            </a:r>
            <a:r>
              <a:rPr lang="es-ES" dirty="0">
                <a:latin typeface="Arial" charset="0"/>
                <a:cs typeface="Arial" charset="0"/>
              </a:rPr>
              <a:t> aldol </a:t>
            </a:r>
            <a:r>
              <a:rPr lang="es-ES" dirty="0" err="1">
                <a:latin typeface="Arial" charset="0"/>
                <a:cs typeface="Arial" charset="0"/>
              </a:rPr>
              <a:t>addition</a:t>
            </a: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21507" name="Subtítulo 2"/>
          <p:cNvSpPr>
            <a:spLocks noGrp="1"/>
          </p:cNvSpPr>
          <p:nvPr>
            <p:ph type="subTitle" idx="1"/>
          </p:nvPr>
        </p:nvSpPr>
        <p:spPr>
          <a:xfrm>
            <a:off x="1525830" y="3192752"/>
            <a:ext cx="1733550" cy="366077"/>
          </a:xfrm>
        </p:spPr>
        <p:txBody>
          <a:bodyPr/>
          <a:lstStyle/>
          <a:p>
            <a:pPr algn="ctr" eaLnBrk="1" hangingPunct="1"/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Objective</a:t>
            </a:r>
            <a:endParaRPr lang="es-ES" sz="1800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465634" y="3661781"/>
            <a:ext cx="3890464" cy="597407"/>
          </a:xfrm>
        </p:spPr>
        <p:txBody>
          <a:bodyPr rtlCol="0">
            <a:normAutofit/>
          </a:bodyPr>
          <a:lstStyle/>
          <a:p>
            <a:pPr marL="0" indent="0" defTabSz="802020" eaLnBrk="1" fontAlgn="auto" hangingPunct="1">
              <a:spcBef>
                <a:spcPts val="877"/>
              </a:spcBef>
              <a:spcAft>
                <a:spcPts val="0"/>
              </a:spcAft>
              <a:buNone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Generate mutants of 4-Oxalochrotonate Tautomerase (4-OT) capable of efficiently catalyzing aldol addition and aldol condensation with benzaldehydes</a:t>
            </a:r>
            <a:endParaRPr lang="es-ES" sz="1200" dirty="0">
              <a:ea typeface="+mn-ea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FEF82653-AF89-4017-94FD-41104594817E}"/>
              </a:ext>
            </a:extLst>
          </p:cNvPr>
          <p:cNvSpPr txBox="1">
            <a:spLocks/>
          </p:cNvSpPr>
          <p:nvPr/>
        </p:nvSpPr>
        <p:spPr bwMode="auto">
          <a:xfrm>
            <a:off x="1535990" y="4409892"/>
            <a:ext cx="1733550" cy="3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0101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754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80202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579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20303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60404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00505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06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07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808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Why</a:t>
            </a:r>
            <a:endParaRPr lang="es-ES" sz="1800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FE11E39D-ED60-C987-117E-3F9D56A08909}"/>
              </a:ext>
            </a:extLst>
          </p:cNvPr>
          <p:cNvSpPr txBox="1">
            <a:spLocks/>
          </p:cNvSpPr>
          <p:nvPr/>
        </p:nvSpPr>
        <p:spPr bwMode="auto">
          <a:xfrm>
            <a:off x="465634" y="4818142"/>
            <a:ext cx="3890464" cy="71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00025" indent="-200025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600075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1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001713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7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40335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80340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20555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56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57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58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Convenient, enantioselective route to obtain fine chemicals</a:t>
            </a:r>
            <a:endParaRPr lang="en-US" sz="1200" dirty="0">
              <a:solidFill>
                <a:srgbClr val="FFFFFF"/>
              </a:solidFill>
              <a:effectLst/>
            </a:endParaRPr>
          </a:p>
          <a:p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Expanding bio-catalytic toolkit</a:t>
            </a:r>
            <a:endParaRPr lang="en-US" sz="1200" dirty="0">
              <a:solidFill>
                <a:srgbClr val="FFFFFF"/>
              </a:solidFill>
              <a:effectLst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7EA582EF-B85F-172C-E916-44C9859F4C88}"/>
              </a:ext>
            </a:extLst>
          </p:cNvPr>
          <p:cNvSpPr txBox="1">
            <a:spLocks/>
          </p:cNvSpPr>
          <p:nvPr/>
        </p:nvSpPr>
        <p:spPr bwMode="auto">
          <a:xfrm>
            <a:off x="1525830" y="5560447"/>
            <a:ext cx="1733550" cy="32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0101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754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80202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579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20303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60404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00505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06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07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808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How</a:t>
            </a:r>
            <a:endParaRPr lang="es-ES" sz="1800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1C4BEE63-0FE1-CE84-1F3B-0113E192F8E9}"/>
              </a:ext>
            </a:extLst>
          </p:cNvPr>
          <p:cNvSpPr txBox="1">
            <a:spLocks/>
          </p:cNvSpPr>
          <p:nvPr/>
        </p:nvSpPr>
        <p:spPr bwMode="auto">
          <a:xfrm>
            <a:off x="465634" y="5995436"/>
            <a:ext cx="3890466" cy="89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00025" indent="-200025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600075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1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001713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7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40335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80340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20555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56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57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58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Enzyme engineering:</a:t>
            </a:r>
            <a:endParaRPr lang="en-US" sz="1200" dirty="0">
              <a:solidFill>
                <a:srgbClr val="FFFFFF"/>
              </a:solidFill>
              <a:effectLst/>
            </a:endParaRPr>
          </a:p>
          <a:p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•Engineering depth increased by fusing two chains</a:t>
            </a:r>
            <a:endParaRPr lang="en-US" sz="1200" dirty="0">
              <a:solidFill>
                <a:srgbClr val="FFFFFF"/>
              </a:solidFill>
              <a:effectLst/>
            </a:endParaRPr>
          </a:p>
          <a:p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•Semi-rational approach + directed evolution</a:t>
            </a:r>
            <a:endParaRPr lang="en-US" sz="1200" dirty="0">
              <a:solidFill>
                <a:srgbClr val="FFFFFF"/>
              </a:solidFill>
              <a:effectLst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64AFB90-EFFD-AA6C-081C-3FFBB8063BDA}"/>
              </a:ext>
            </a:extLst>
          </p:cNvPr>
          <p:cNvSpPr txBox="1">
            <a:spLocks/>
          </p:cNvSpPr>
          <p:nvPr/>
        </p:nvSpPr>
        <p:spPr bwMode="auto">
          <a:xfrm>
            <a:off x="1525830" y="7068099"/>
            <a:ext cx="1733550" cy="31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0101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754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80202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579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20303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60404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00505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06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07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808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Why</a:t>
            </a:r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 4-OT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3C028522-6D08-4DFA-792D-9204256FB168}"/>
              </a:ext>
            </a:extLst>
          </p:cNvPr>
          <p:cNvSpPr txBox="1">
            <a:spLocks/>
          </p:cNvSpPr>
          <p:nvPr/>
        </p:nvSpPr>
        <p:spPr bwMode="auto">
          <a:xfrm>
            <a:off x="465634" y="7483504"/>
            <a:ext cx="3890466" cy="7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00025" indent="-200025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600075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1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001713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7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40335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80340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20555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56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57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58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Active towards a wide variety of substrates, including benzaldehydes</a:t>
            </a:r>
          </a:p>
          <a:p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62 amino acids, mutability landscapes feasible</a:t>
            </a:r>
            <a:endParaRPr lang="en-US" sz="1200" dirty="0">
              <a:solidFill>
                <a:srgbClr val="FFFFFF"/>
              </a:solidFill>
              <a:effectLst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01A6CFE-E869-D60B-5FE2-0C028E98853B}"/>
              </a:ext>
            </a:extLst>
          </p:cNvPr>
          <p:cNvSpPr txBox="1">
            <a:spLocks/>
          </p:cNvSpPr>
          <p:nvPr/>
        </p:nvSpPr>
        <p:spPr bwMode="auto">
          <a:xfrm>
            <a:off x="1113334" y="8353479"/>
            <a:ext cx="2571750" cy="3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0101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754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80202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579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20303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60404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00505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06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07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808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Lab</a:t>
            </a:r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progress</a:t>
            </a:r>
            <a:endParaRPr lang="es-ES" sz="1800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508A73DC-F2B7-9AD7-702C-8166A8EF736C}"/>
              </a:ext>
            </a:extLst>
          </p:cNvPr>
          <p:cNvSpPr txBox="1">
            <a:spLocks/>
          </p:cNvSpPr>
          <p:nvPr/>
        </p:nvSpPr>
        <p:spPr bwMode="auto">
          <a:xfrm>
            <a:off x="459030" y="8744827"/>
            <a:ext cx="38970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00025" indent="-200025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600075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1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001713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7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40335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80340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20555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56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57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58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3D modelling construction through Alphafold v2.0 and homology modelling</a:t>
            </a:r>
            <a:endParaRPr lang="en-US" sz="1200" dirty="0">
              <a:solidFill>
                <a:srgbClr val="FFFFFF"/>
              </a:solidFill>
              <a:effectLst/>
            </a:endParaRPr>
          </a:p>
          <a:p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Docking analysis of various possible substrates into 4-OT mutants generated in-silico</a:t>
            </a:r>
          </a:p>
          <a:p>
            <a:r>
              <a:rPr lang="en-US" sz="1200" dirty="0"/>
              <a:t>Screening method for improved aldol condensation activity optimized</a:t>
            </a:r>
            <a:endParaRPr lang="en-US" sz="1200" dirty="0">
              <a:solidFill>
                <a:srgbClr val="FFFFFF"/>
              </a:solidFill>
              <a:effectLst/>
            </a:endParaRPr>
          </a:p>
          <a:p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Developing an efficient screening method for the detection of the aldol addition product</a:t>
            </a:r>
            <a:endParaRPr lang="en-US" sz="1200" dirty="0">
              <a:solidFill>
                <a:srgbClr val="FFFFFF"/>
              </a:solidFill>
              <a:effectLst/>
            </a:endParaRPr>
          </a:p>
          <a:p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First round of enzymatic library generation for the directed evolution via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</a:rPr>
              <a:t>epPCR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</a:rPr>
              <a:t> completed</a:t>
            </a:r>
            <a:endParaRPr lang="en-US" sz="1200" dirty="0">
              <a:solidFill>
                <a:srgbClr val="FFFFFF"/>
              </a:solidFill>
              <a:effectLst/>
            </a:endParaRPr>
          </a:p>
        </p:txBody>
      </p:sp>
      <p:pic>
        <p:nvPicPr>
          <p:cNvPr id="21" name="Picture 20" descr="Diagram, schematic&#10;&#10;Description automatically generated">
            <a:extLst>
              <a:ext uri="{FF2B5EF4-FFF2-40B4-BE49-F238E27FC236}">
                <a16:creationId xmlns:a16="http://schemas.microsoft.com/office/drawing/2014/main" id="{3399963C-081F-92EC-CC27-0857B530E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" y="10991453"/>
            <a:ext cx="1161702" cy="2244823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057C021B-A18F-8F4A-ADEC-4BD85CCF75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56" y="10984693"/>
            <a:ext cx="1059991" cy="2250783"/>
          </a:xfrm>
          <a:prstGeom prst="rect">
            <a:avLst/>
          </a:prstGeom>
        </p:spPr>
      </p:pic>
      <p:sp>
        <p:nvSpPr>
          <p:cNvPr id="24" name="Diagonal Stripe 23">
            <a:extLst>
              <a:ext uri="{FF2B5EF4-FFF2-40B4-BE49-F238E27FC236}">
                <a16:creationId xmlns:a16="http://schemas.microsoft.com/office/drawing/2014/main" id="{BACD501B-D37B-B6C8-D8D8-368DE83477E3}"/>
              </a:ext>
            </a:extLst>
          </p:cNvPr>
          <p:cNvSpPr/>
          <p:nvPr/>
        </p:nvSpPr>
        <p:spPr>
          <a:xfrm>
            <a:off x="0" y="0"/>
            <a:ext cx="228600" cy="228600"/>
          </a:xfrm>
          <a:prstGeom prst="diagStrip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iagonal Stripe 24">
            <a:extLst>
              <a:ext uri="{FF2B5EF4-FFF2-40B4-BE49-F238E27FC236}">
                <a16:creationId xmlns:a16="http://schemas.microsoft.com/office/drawing/2014/main" id="{4D75F53A-DBA9-519D-481D-874C7D3AF8BE}"/>
              </a:ext>
            </a:extLst>
          </p:cNvPr>
          <p:cNvSpPr/>
          <p:nvPr/>
        </p:nvSpPr>
        <p:spPr>
          <a:xfrm rot="5400000">
            <a:off x="10464800" y="0"/>
            <a:ext cx="228600" cy="228600"/>
          </a:xfrm>
          <a:prstGeom prst="diagStrip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iagonal Stripe 25">
            <a:extLst>
              <a:ext uri="{FF2B5EF4-FFF2-40B4-BE49-F238E27FC236}">
                <a16:creationId xmlns:a16="http://schemas.microsoft.com/office/drawing/2014/main" id="{E5EF193B-9B27-288D-E524-9660E9FBB0DF}"/>
              </a:ext>
            </a:extLst>
          </p:cNvPr>
          <p:cNvSpPr/>
          <p:nvPr/>
        </p:nvSpPr>
        <p:spPr>
          <a:xfrm rot="10800000">
            <a:off x="10464800" y="13049250"/>
            <a:ext cx="228600" cy="228600"/>
          </a:xfrm>
          <a:prstGeom prst="diagStrip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iagonal Stripe 26">
            <a:extLst>
              <a:ext uri="{FF2B5EF4-FFF2-40B4-BE49-F238E27FC236}">
                <a16:creationId xmlns:a16="http://schemas.microsoft.com/office/drawing/2014/main" id="{8B671ABE-46EC-3138-D067-1C3C4E20C91D}"/>
              </a:ext>
            </a:extLst>
          </p:cNvPr>
          <p:cNvSpPr/>
          <p:nvPr/>
        </p:nvSpPr>
        <p:spPr>
          <a:xfrm rot="16200000">
            <a:off x="0" y="13049250"/>
            <a:ext cx="228600" cy="228600"/>
          </a:xfrm>
          <a:prstGeom prst="diagStrip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F6D7EF-6D0C-F2C0-289B-5F4507303942}"/>
              </a:ext>
            </a:extLst>
          </p:cNvPr>
          <p:cNvSpPr txBox="1">
            <a:spLocks/>
          </p:cNvSpPr>
          <p:nvPr/>
        </p:nvSpPr>
        <p:spPr bwMode="auto">
          <a:xfrm>
            <a:off x="6417078" y="3205553"/>
            <a:ext cx="2347024" cy="36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0101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754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80202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579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20303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60404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00505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06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07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808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Docking</a:t>
            </a:r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analysis</a:t>
            </a:r>
            <a:endParaRPr lang="es-ES" sz="1800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1FB45EFD-1FB3-ADD0-921F-15AE0FE6C317}"/>
              </a:ext>
            </a:extLst>
          </p:cNvPr>
          <p:cNvSpPr txBox="1">
            <a:spLocks/>
          </p:cNvSpPr>
          <p:nvPr/>
        </p:nvSpPr>
        <p:spPr bwMode="auto">
          <a:xfrm>
            <a:off x="5334008" y="3542681"/>
            <a:ext cx="1306218" cy="32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00025" indent="-200025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600075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1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001713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7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40335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80340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20555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56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57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58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02020" eaLnBrk="1" fontAlgn="auto" hangingPunct="1">
              <a:spcBef>
                <a:spcPts val="877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dirty="0"/>
              <a:t>Oxalocrotonate</a:t>
            </a:r>
            <a:endParaRPr lang="es-ES" sz="1200" dirty="0">
              <a:ea typeface="+mn-ea"/>
            </a:endParaRP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C07843F0-A64E-4366-66C5-C6FED750619E}"/>
              </a:ext>
            </a:extLst>
          </p:cNvPr>
          <p:cNvSpPr txBox="1">
            <a:spLocks/>
          </p:cNvSpPr>
          <p:nvPr/>
        </p:nvSpPr>
        <p:spPr bwMode="auto">
          <a:xfrm>
            <a:off x="8463681" y="3542680"/>
            <a:ext cx="1306218" cy="32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00025" indent="-200025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600075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1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001713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7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40335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80340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20555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56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57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58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02020" eaLnBrk="1" fontAlgn="auto" hangingPunct="1">
              <a:spcBef>
                <a:spcPts val="877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200" dirty="0" err="1"/>
              <a:t>Muconate</a:t>
            </a:r>
            <a:endParaRPr lang="es-ES" sz="1200" dirty="0">
              <a:ea typeface="+mn-ea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430423-7E17-A00E-0F97-09A68C202244}"/>
              </a:ext>
            </a:extLst>
          </p:cNvPr>
          <p:cNvGrpSpPr/>
          <p:nvPr/>
        </p:nvGrpSpPr>
        <p:grpSpPr>
          <a:xfrm>
            <a:off x="4572008" y="3898643"/>
            <a:ext cx="5900099" cy="1282135"/>
            <a:chOff x="4508500" y="4536412"/>
            <a:chExt cx="5900099" cy="128213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1BC9B6-5394-950D-919F-7BF1032DC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185" t="38599" r="11226" b="15795"/>
            <a:stretch/>
          </p:blipFill>
          <p:spPr>
            <a:xfrm>
              <a:off x="4508500" y="4536412"/>
              <a:ext cx="2828292" cy="128213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C75DA49-39BA-77BA-D7BF-1103CBD6F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323" t="38598" r="11226" b="15795"/>
            <a:stretch/>
          </p:blipFill>
          <p:spPr>
            <a:xfrm>
              <a:off x="7687153" y="4536413"/>
              <a:ext cx="2721446" cy="1282134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07C02907-9835-7847-92F1-01D5F06AD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9828" y="5697775"/>
            <a:ext cx="3441522" cy="1627671"/>
          </a:xfrm>
          <a:prstGeom prst="rect">
            <a:avLst/>
          </a:prstGeom>
        </p:spPr>
      </p:pic>
      <p:sp>
        <p:nvSpPr>
          <p:cNvPr id="53" name="Subtítulo 2">
            <a:extLst>
              <a:ext uri="{FF2B5EF4-FFF2-40B4-BE49-F238E27FC236}">
                <a16:creationId xmlns:a16="http://schemas.microsoft.com/office/drawing/2014/main" id="{9FA2FAA6-842A-017B-6FA9-987C4AE09073}"/>
              </a:ext>
            </a:extLst>
          </p:cNvPr>
          <p:cNvSpPr txBox="1">
            <a:spLocks/>
          </p:cNvSpPr>
          <p:nvPr/>
        </p:nvSpPr>
        <p:spPr bwMode="auto">
          <a:xfrm>
            <a:off x="5033090" y="9207486"/>
            <a:ext cx="5114993" cy="3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0101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754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80202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579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20303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60404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00505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06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07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808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Improving</a:t>
            </a:r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salicylaldehyde</a:t>
            </a:r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 probe </a:t>
            </a:r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sensitivity</a:t>
            </a:r>
            <a:endParaRPr lang="es-ES" sz="1800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Subtítulo 2">
            <a:extLst>
              <a:ext uri="{FF2B5EF4-FFF2-40B4-BE49-F238E27FC236}">
                <a16:creationId xmlns:a16="http://schemas.microsoft.com/office/drawing/2014/main" id="{0A560D92-3CB8-1399-8499-80687B1A9A6E}"/>
              </a:ext>
            </a:extLst>
          </p:cNvPr>
          <p:cNvSpPr txBox="1">
            <a:spLocks/>
          </p:cNvSpPr>
          <p:nvPr/>
        </p:nvSpPr>
        <p:spPr bwMode="auto">
          <a:xfrm>
            <a:off x="6229867" y="5303531"/>
            <a:ext cx="2721445" cy="32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0101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754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80202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579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20303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60404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00505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06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07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808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NNK </a:t>
            </a:r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libraries</a:t>
            </a:r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 (SSM)</a:t>
            </a:r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86C97449-2113-76E8-18E5-3A8EBACAA2B0}"/>
              </a:ext>
            </a:extLst>
          </p:cNvPr>
          <p:cNvSpPr txBox="1">
            <a:spLocks/>
          </p:cNvSpPr>
          <p:nvPr/>
        </p:nvSpPr>
        <p:spPr bwMode="auto">
          <a:xfrm>
            <a:off x="5293881" y="7321506"/>
            <a:ext cx="4593415" cy="32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0101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754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80202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579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20303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60404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00505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06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07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808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Directed</a:t>
            </a:r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evolution</a:t>
            </a:r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campaign</a:t>
            </a:r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 (</a:t>
            </a:r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epPCR</a:t>
            </a:r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</p:txBody>
      </p:sp>
      <p:grpSp>
        <p:nvGrpSpPr>
          <p:cNvPr id="21522" name="Group 21521">
            <a:extLst>
              <a:ext uri="{FF2B5EF4-FFF2-40B4-BE49-F238E27FC236}">
                <a16:creationId xmlns:a16="http://schemas.microsoft.com/office/drawing/2014/main" id="{8EB8D438-F372-165D-5030-6067853FF4BE}"/>
              </a:ext>
            </a:extLst>
          </p:cNvPr>
          <p:cNvGrpSpPr/>
          <p:nvPr/>
        </p:nvGrpSpPr>
        <p:grpSpPr>
          <a:xfrm>
            <a:off x="4730174" y="9653801"/>
            <a:ext cx="5720823" cy="1634833"/>
            <a:chOff x="4573830" y="9573753"/>
            <a:chExt cx="5720823" cy="1634833"/>
          </a:xfrm>
        </p:grpSpPr>
        <p:sp>
          <p:nvSpPr>
            <p:cNvPr id="52" name="Marcador de contenido 3">
              <a:extLst>
                <a:ext uri="{FF2B5EF4-FFF2-40B4-BE49-F238E27FC236}">
                  <a16:creationId xmlns:a16="http://schemas.microsoft.com/office/drawing/2014/main" id="{9537DF94-B9FE-E5AD-DC02-FC30717C10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3830" y="9576976"/>
              <a:ext cx="1727573" cy="61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200025" indent="-200025" algn="l" defTabSz="801688" rtl="0" eaLnBrk="0" fontAlgn="base" hangingPunct="0">
                <a:lnSpc>
                  <a:spcPct val="90000"/>
                </a:lnSpc>
                <a:spcBef>
                  <a:spcPts val="875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2400" kern="120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defRPr>
              </a:lvl1pPr>
              <a:lvl2pPr marL="600075" indent="-200025" algn="l" defTabSz="801688" rtl="0" eaLnBrk="0" fontAlgn="base" hangingPunct="0">
                <a:lnSpc>
                  <a:spcPct val="90000"/>
                </a:lnSpc>
                <a:spcBef>
                  <a:spcPts val="438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2100" kern="1200">
                  <a:solidFill>
                    <a:srgbClr val="FFFFFF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2pPr>
              <a:lvl3pPr marL="1001713" indent="-200025" algn="l" defTabSz="801688" rtl="0" eaLnBrk="0" fontAlgn="base" hangingPunct="0">
                <a:lnSpc>
                  <a:spcPct val="90000"/>
                </a:lnSpc>
                <a:spcBef>
                  <a:spcPts val="438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700" kern="1200">
                  <a:solidFill>
                    <a:srgbClr val="FFFFFF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3pPr>
              <a:lvl4pPr marL="1403350" indent="-200025" algn="l" defTabSz="801688" rtl="0" eaLnBrk="0" fontAlgn="base" hangingPunct="0">
                <a:lnSpc>
                  <a:spcPct val="90000"/>
                </a:lnSpc>
                <a:spcBef>
                  <a:spcPts val="438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500" kern="1200">
                  <a:solidFill>
                    <a:srgbClr val="FFFFFF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4pPr>
              <a:lvl5pPr marL="1803400" indent="-200025" algn="l" defTabSz="801688" rtl="0" eaLnBrk="0" fontAlgn="base" hangingPunct="0">
                <a:lnSpc>
                  <a:spcPct val="90000"/>
                </a:lnSpc>
                <a:spcBef>
                  <a:spcPts val="438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500" kern="1200">
                  <a:solidFill>
                    <a:srgbClr val="FFFFFF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5pPr>
              <a:lvl6pPr marL="2205556" indent="-200505" algn="l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6566" indent="-200505" algn="l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07576" indent="-200505" algn="l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08586" indent="-200505" algn="l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Char char="•"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802020" eaLnBrk="1" fontAlgn="auto" hangingPunct="1">
                <a:spcBef>
                  <a:spcPts val="877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sz="1200" dirty="0">
                  <a:ea typeface="+mn-ea"/>
                </a:rPr>
                <a:t>Needed to detect color changes in fused enzyme variants</a:t>
              </a:r>
              <a:endParaRPr lang="es-ES" sz="1200" dirty="0">
                <a:ea typeface="+mn-ea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2DC7C0A-6A60-49B9-7E97-91A381B61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485" t="36461" r="9230" b="13098"/>
            <a:stretch/>
          </p:blipFill>
          <p:spPr>
            <a:xfrm>
              <a:off x="6590523" y="9573753"/>
              <a:ext cx="3704130" cy="163483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0FDADB9-D750-B520-55FD-B7121F57D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3830" y="10230094"/>
              <a:ext cx="1642700" cy="978492"/>
            </a:xfrm>
            <a:prstGeom prst="rect">
              <a:avLst/>
            </a:prstGeom>
          </p:spPr>
        </p:pic>
      </p:grpSp>
      <p:pic>
        <p:nvPicPr>
          <p:cNvPr id="21510" name="Picture 21509">
            <a:extLst>
              <a:ext uri="{FF2B5EF4-FFF2-40B4-BE49-F238E27FC236}">
                <a16:creationId xmlns:a16="http://schemas.microsoft.com/office/drawing/2014/main" id="{4EC04BDE-FA7B-3FA2-BD6E-CE197EAF3E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4743" y="7757459"/>
            <a:ext cx="4471689" cy="1338172"/>
          </a:xfrm>
          <a:prstGeom prst="rect">
            <a:avLst/>
          </a:prstGeom>
        </p:spPr>
      </p:pic>
      <p:sp>
        <p:nvSpPr>
          <p:cNvPr id="21511" name="Subtítulo 2">
            <a:extLst>
              <a:ext uri="{FF2B5EF4-FFF2-40B4-BE49-F238E27FC236}">
                <a16:creationId xmlns:a16="http://schemas.microsoft.com/office/drawing/2014/main" id="{AEEAD305-AAA9-D906-9EF7-B4716F131268}"/>
              </a:ext>
            </a:extLst>
          </p:cNvPr>
          <p:cNvSpPr txBox="1">
            <a:spLocks/>
          </p:cNvSpPr>
          <p:nvPr/>
        </p:nvSpPr>
        <p:spPr bwMode="auto">
          <a:xfrm>
            <a:off x="6603901" y="11494106"/>
            <a:ext cx="1973369" cy="3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0101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754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80202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579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20303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604040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None/>
              <a:defRPr sz="1403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00505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06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07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8081" indent="0" algn="ctr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E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Future </a:t>
            </a:r>
            <a:r>
              <a:rPr lang="es-ES" sz="1800" b="1" dirty="0" err="1">
                <a:solidFill>
                  <a:schemeClr val="bg2"/>
                </a:solidFill>
                <a:latin typeface="Arial" charset="0"/>
                <a:cs typeface="Arial" charset="0"/>
              </a:rPr>
              <a:t>plans</a:t>
            </a:r>
            <a:endParaRPr lang="es-ES" sz="1800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3" name="Marcador de contenido 3">
            <a:extLst>
              <a:ext uri="{FF2B5EF4-FFF2-40B4-BE49-F238E27FC236}">
                <a16:creationId xmlns:a16="http://schemas.microsoft.com/office/drawing/2014/main" id="{B50F6D49-F96A-7948-AB18-11AFF6DA0FF8}"/>
              </a:ext>
            </a:extLst>
          </p:cNvPr>
          <p:cNvSpPr txBox="1">
            <a:spLocks/>
          </p:cNvSpPr>
          <p:nvPr/>
        </p:nvSpPr>
        <p:spPr bwMode="auto">
          <a:xfrm>
            <a:off x="4625832" y="11920147"/>
            <a:ext cx="572986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00025" indent="-200025" algn="l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600075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1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1001713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7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140335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1803400" indent="-200025" algn="l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20555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56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57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586" indent="-200505" algn="l" defTabSz="802020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Optimize screening method</a:t>
            </a:r>
          </a:p>
          <a:p>
            <a:r>
              <a:rPr lang="en-US" sz="1200" dirty="0">
                <a:solidFill>
                  <a:srgbClr val="FFFFFF"/>
                </a:solidFill>
                <a:effectLst/>
              </a:rPr>
              <a:t>Continue the directed e</a:t>
            </a:r>
            <a:r>
              <a:rPr lang="en-US" sz="1200" dirty="0"/>
              <a:t>volution campaign for aldol addition and condensation</a:t>
            </a:r>
          </a:p>
          <a:p>
            <a:r>
              <a:rPr lang="en-US" sz="1200" dirty="0"/>
              <a:t>Gain insight into which mutations led to more efficient mutants to feed as data for a semi-rational or rational approach </a:t>
            </a:r>
          </a:p>
          <a:p>
            <a:endParaRPr lang="en-US" sz="1200" dirty="0"/>
          </a:p>
          <a:p>
            <a:endParaRPr lang="en-US" sz="1200" dirty="0">
              <a:solidFill>
                <a:srgbClr val="FFFFFF"/>
              </a:solidFill>
              <a:effectLst/>
            </a:endParaRPr>
          </a:p>
        </p:txBody>
      </p:sp>
      <p:sp>
        <p:nvSpPr>
          <p:cNvPr id="21514" name="TextBox 21513">
            <a:extLst>
              <a:ext uri="{FF2B5EF4-FFF2-40B4-BE49-F238E27FC236}">
                <a16:creationId xmlns:a16="http://schemas.microsoft.com/office/drawing/2014/main" id="{069CEC72-1F86-9070-3129-703054815773}"/>
              </a:ext>
            </a:extLst>
          </p:cNvPr>
          <p:cNvSpPr txBox="1"/>
          <p:nvPr/>
        </p:nvSpPr>
        <p:spPr>
          <a:xfrm>
            <a:off x="9553573" y="8871698"/>
            <a:ext cx="1025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" b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ACS Omega 2020, 5, 5, 2397–2405</a:t>
            </a:r>
            <a:endParaRPr lang="en-US" sz="600" dirty="0"/>
          </a:p>
        </p:txBody>
      </p:sp>
      <p:cxnSp>
        <p:nvCxnSpPr>
          <p:cNvPr id="21516" name="Straight Connector 21515">
            <a:extLst>
              <a:ext uri="{FF2B5EF4-FFF2-40B4-BE49-F238E27FC236}">
                <a16:creationId xmlns:a16="http://schemas.microsoft.com/office/drawing/2014/main" id="{5B0AB85E-2F26-0E2D-6799-39CCF7790854}"/>
              </a:ext>
            </a:extLst>
          </p:cNvPr>
          <p:cNvCxnSpPr>
            <a:cxnSpLocks/>
          </p:cNvCxnSpPr>
          <p:nvPr/>
        </p:nvCxnSpPr>
        <p:spPr>
          <a:xfrm>
            <a:off x="4356100" y="3295650"/>
            <a:ext cx="0" cy="9867900"/>
          </a:xfrm>
          <a:prstGeom prst="line">
            <a:avLst/>
          </a:prstGeom>
          <a:ln w="9525">
            <a:solidFill>
              <a:srgbClr val="FFFFF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306782"/>
      </p:ext>
    </p:extLst>
  </p:cSld>
  <p:clrMapOvr>
    <a:masterClrMapping/>
  </p:clrMapOvr>
</p:sld>
</file>

<file path=ppt/theme/theme1.xml><?xml version="1.0" encoding="utf-8"?>
<a:theme xmlns:a="http://schemas.openxmlformats.org/drawingml/2006/main" name="CC-Top">
  <a:themeElements>
    <a:clrScheme name="Personalizado 4">
      <a:dk1>
        <a:srgbClr val="12334E"/>
      </a:dk1>
      <a:lt1>
        <a:srgbClr val="2FB1BE"/>
      </a:lt1>
      <a:dk2>
        <a:srgbClr val="93D2E3"/>
      </a:dk2>
      <a:lt2>
        <a:srgbClr val="D5EFF2"/>
      </a:lt2>
      <a:accent1>
        <a:srgbClr val="794191"/>
      </a:accent1>
      <a:accent2>
        <a:srgbClr val="2FB1BE"/>
      </a:accent2>
      <a:accent3>
        <a:srgbClr val="93D2E3"/>
      </a:accent3>
      <a:accent4>
        <a:srgbClr val="93D2E3"/>
      </a:accent4>
      <a:accent5>
        <a:srgbClr val="93D2E3"/>
      </a:accent5>
      <a:accent6>
        <a:srgbClr val="93D2E3"/>
      </a:accent6>
      <a:hlink>
        <a:srgbClr val="93D2E3"/>
      </a:hlink>
      <a:folHlink>
        <a:srgbClr val="794191"/>
      </a:folHlink>
    </a:clrScheme>
    <a:fontScheme name="CC-Top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-TOP_Poster [Modo de compatibilidad]" id="{6907B914-C42F-404C-BA0A-9D6B7B08E8C1}" vid="{FE008B50-8D9D-45AE-9A71-2E451A999F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Barlow</vt:lpstr>
      <vt:lpstr>Roboto</vt:lpstr>
      <vt:lpstr>CC-Top</vt:lpstr>
      <vt:lpstr>Engineering 4-OT for aldol addition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poster_v2</dc:title>
  <dc:creator>Elena Contel Maza</dc:creator>
  <cp:lastModifiedBy>Damiano Baroni</cp:lastModifiedBy>
  <cp:revision>47</cp:revision>
  <dcterms:created xsi:type="dcterms:W3CDTF">2020-11-05T13:25:50Z</dcterms:created>
  <dcterms:modified xsi:type="dcterms:W3CDTF">2022-09-22T09:51:38Z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2020-11-04T00:00:00Z</vt:filetime>
  </property>
  <property fmtid="{D5CDD505-2E9C-101B-9397-08002B2CF9AE}" pid="3" name="Creator">
    <vt:lpwstr>Adobe Illustrator 25.0 (Windows)</vt:lpwstr>
  </property>
  <property fmtid="{D5CDD505-2E9C-101B-9397-08002B2CF9AE}" pid="4" name="LastSaved">
    <vt:filetime>2020-11-05T00:00:00Z</vt:filetime>
  </property>
</Properties>
</file>